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1" r:id="rId5"/>
    <p:sldId id="262" r:id="rId6"/>
    <p:sldId id="279" r:id="rId7"/>
    <p:sldId id="291" r:id="rId8"/>
    <p:sldId id="298" r:id="rId9"/>
    <p:sldId id="299" r:id="rId10"/>
    <p:sldId id="292" r:id="rId11"/>
    <p:sldId id="293" r:id="rId12"/>
    <p:sldId id="295" r:id="rId13"/>
    <p:sldId id="294" r:id="rId14"/>
    <p:sldId id="297" r:id="rId15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B5"/>
    <a:srgbClr val="00325F"/>
    <a:srgbClr val="6E6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71821" autoAdjust="0"/>
  </p:normalViewPr>
  <p:slideViewPr>
    <p:cSldViewPr>
      <p:cViewPr varScale="1">
        <p:scale>
          <a:sx n="54" d="100"/>
          <a:sy n="54" d="100"/>
        </p:scale>
        <p:origin x="2624" y="2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321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652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24500" y="0"/>
            <a:ext cx="4227513" cy="652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83024-A28F-4F43-AFFA-6C3DAF1238FF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2352338"/>
            <a:ext cx="4225925" cy="652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24500" y="12352338"/>
            <a:ext cx="4227513" cy="652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9E070-17EB-44C4-B584-6DE190462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7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5524500" y="0"/>
            <a:ext cx="4226719" cy="651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9D6A5-A96D-43C3-B925-B1C007E13D4C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>
          <a:xfrm>
            <a:off x="975123" y="6258984"/>
            <a:ext cx="7803356" cy="51202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524500" y="12352867"/>
            <a:ext cx="4226719" cy="6519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B4E21-6C40-4835-8C69-A8DA8D63126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12352867"/>
            <a:ext cx="4226719" cy="6519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 idx="2"/>
          </p:nvPr>
        </p:nvSpPr>
        <p:spPr>
          <a:xfrm>
            <a:off x="1951038" y="1625600"/>
            <a:ext cx="5851525" cy="4389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719" cy="651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9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4E21-6C40-4835-8C69-A8DA8D6312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80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9300" indent="-2873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2525" indent="-23018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14488" indent="-23018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74863" indent="-23018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BC0FB28-49C3-4966-B8B3-E28CE0E98629}" type="slidenum">
              <a:rPr lang="en-GB" altLang="en-US" sz="1200">
                <a:latin typeface="Arial" panose="020B0604020202020204" pitchFamily="34" charset="0"/>
              </a:rPr>
              <a:pPr/>
              <a:t>2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220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B4E21-6C40-4835-8C69-A8DA8D6312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8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B4E21-6C40-4835-8C69-A8DA8D6312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93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B4E21-6C40-4835-8C69-A8DA8D6312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2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B4E21-6C40-4835-8C69-A8DA8D6312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724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B4E21-6C40-4835-8C69-A8DA8D6312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334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B4E21-6C40-4835-8C69-A8DA8D63126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32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B4E21-6C40-4835-8C69-A8DA8D6312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2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57263" y="2644775"/>
            <a:ext cx="5905500" cy="2123658"/>
          </a:xfrm>
        </p:spPr>
        <p:txBody>
          <a:bodyPr/>
          <a:lstStyle>
            <a:lvl1pPr>
              <a:defRPr sz="4600">
                <a:solidFill>
                  <a:srgbClr val="0091B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/>
          </p:nvPr>
        </p:nvSpPr>
        <p:spPr>
          <a:xfrm>
            <a:off x="957263" y="5021263"/>
            <a:ext cx="5905500" cy="1107996"/>
          </a:xfrm>
        </p:spPr>
        <p:txBody>
          <a:bodyPr/>
          <a:lstStyle>
            <a:lvl1pPr>
              <a:defRPr sz="3600">
                <a:solidFill>
                  <a:srgbClr val="00325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603590" y="8744485"/>
            <a:ext cx="262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3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Inspiring</a:t>
            </a:r>
            <a:r>
              <a:rPr lang="en-GB" baseline="0" dirty="0">
                <a:solidFill>
                  <a:srgbClr val="003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futures</a:t>
            </a:r>
            <a:endParaRPr lang="en-GB" dirty="0">
              <a:solidFill>
                <a:srgbClr val="003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7924" y="3626589"/>
            <a:ext cx="5486876" cy="6127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768" y="623866"/>
            <a:ext cx="3546003" cy="78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2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59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0" y="1256120"/>
            <a:ext cx="11506200" cy="609600"/>
          </a:xfrm>
          <a:prstGeom prst="rect">
            <a:avLst/>
          </a:prstGeom>
        </p:spPr>
        <p:txBody>
          <a:bodyPr lIns="0" tIns="0" rIns="0" bIns="0"/>
          <a:lstStyle>
            <a:lvl1pPr>
              <a:defRPr sz="4600" b="0" i="0">
                <a:solidFill>
                  <a:srgbClr val="0092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1" name="TextBox 10"/>
          <p:cNvSpPr txBox="1"/>
          <p:nvPr userDrawn="1"/>
        </p:nvSpPr>
        <p:spPr>
          <a:xfrm>
            <a:off x="603590" y="8744485"/>
            <a:ext cx="262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3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Inspiring</a:t>
            </a:r>
            <a:r>
              <a:rPr lang="en-GB" baseline="0" dirty="0">
                <a:solidFill>
                  <a:srgbClr val="003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futures</a:t>
            </a:r>
            <a:endParaRPr lang="en-GB" dirty="0">
              <a:solidFill>
                <a:srgbClr val="003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1235" y="7705166"/>
            <a:ext cx="1993565" cy="20484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0" y="1256120"/>
            <a:ext cx="11506200" cy="609600"/>
          </a:xfrm>
          <a:prstGeom prst="rect">
            <a:avLst/>
          </a:prstGeom>
        </p:spPr>
        <p:txBody>
          <a:bodyPr lIns="0" tIns="0" rIns="0" bIns="0"/>
          <a:lstStyle>
            <a:lvl1pPr>
              <a:defRPr sz="4600" b="0" i="0">
                <a:solidFill>
                  <a:srgbClr val="0092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20408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42155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0" y="1256120"/>
            <a:ext cx="11506200" cy="609600"/>
          </a:xfrm>
          <a:prstGeom prst="rect">
            <a:avLst/>
          </a:prstGeom>
        </p:spPr>
        <p:txBody>
          <a:bodyPr lIns="0" tIns="0" rIns="0" bIns="0"/>
          <a:lstStyle>
            <a:lvl1pPr>
              <a:defRPr sz="4600" b="0" i="0">
                <a:solidFill>
                  <a:srgbClr val="0092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0" name="TextBox 9"/>
          <p:cNvSpPr txBox="1"/>
          <p:nvPr userDrawn="1"/>
        </p:nvSpPr>
        <p:spPr>
          <a:xfrm>
            <a:off x="603590" y="8744485"/>
            <a:ext cx="262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3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Inspiring</a:t>
            </a:r>
            <a:r>
              <a:rPr lang="en-GB" baseline="0" dirty="0">
                <a:solidFill>
                  <a:srgbClr val="003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futures</a:t>
            </a:r>
            <a:endParaRPr lang="en-GB" dirty="0">
              <a:solidFill>
                <a:srgbClr val="003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4052" y="7705166"/>
            <a:ext cx="1993565" cy="20484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1531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50240" y="519113"/>
            <a:ext cx="11704319" cy="152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3590" y="8744485"/>
            <a:ext cx="262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3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Inspiring</a:t>
            </a:r>
            <a:r>
              <a:rPr lang="en-GB" baseline="0" dirty="0">
                <a:solidFill>
                  <a:srgbClr val="003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futures</a:t>
            </a:r>
            <a:endParaRPr lang="en-GB" dirty="0">
              <a:solidFill>
                <a:srgbClr val="003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11235" y="7705166"/>
            <a:ext cx="1993565" cy="2048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 eaLnBrk="1" hangingPunct="1">
        <a:defRPr sz="4600">
          <a:solidFill>
            <a:srgbClr val="0091B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eaLnBrk="1" hangingPunct="1">
        <a:defRPr sz="2400" baseline="0">
          <a:solidFill>
            <a:srgbClr val="00325F"/>
          </a:solidFill>
          <a:latin typeface="Arial" panose="020B0604020202020204" pitchFamily="34" charset="0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areers.ed.ac.uk/jobs-and-internships/finding-graduate-jobs/finding-work-outside-the-uk/finding-work-in-china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.ed.ac.uk/international-students" TargetMode="External"/><Relationship Id="rId2" Type="http://schemas.openxmlformats.org/officeDocument/2006/relationships/hyperlink" Target="https://careers.ed.ac.uk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9600" y="6289172"/>
            <a:ext cx="6295803" cy="1692771"/>
          </a:xfrm>
        </p:spPr>
        <p:txBody>
          <a:bodyPr wrap="square" lIns="0" tIns="0" rIns="0" bIns="0" anchor="t">
            <a:spAutoFit/>
          </a:bodyPr>
          <a:lstStyle/>
          <a:p>
            <a:endParaRPr lang="en-GB" dirty="0"/>
          </a:p>
          <a:p>
            <a:r>
              <a:rPr lang="en-GB" sz="3200" dirty="0">
                <a:latin typeface="Arial"/>
                <a:cs typeface="Arial"/>
              </a:rPr>
              <a:t>Kirsten Roche</a:t>
            </a:r>
          </a:p>
          <a:p>
            <a:r>
              <a:rPr lang="en-GB" sz="3200" dirty="0">
                <a:latin typeface="Arial"/>
                <a:cs typeface="Arial"/>
              </a:rPr>
              <a:t>Careers &amp; Employability Manager</a:t>
            </a:r>
            <a:endParaRPr lang="en-GB" sz="3200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813FF-BC0B-0A00-41C0-7921F45E443A}"/>
              </a:ext>
            </a:extLst>
          </p:cNvPr>
          <p:cNvSpPr txBox="1"/>
          <p:nvPr/>
        </p:nvSpPr>
        <p:spPr>
          <a:xfrm>
            <a:off x="653537" y="1758190"/>
            <a:ext cx="6808709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solidFill>
                  <a:srgbClr val="0091B5"/>
                </a:solidFill>
                <a:latin typeface="Arial"/>
                <a:cs typeface="Arial"/>
              </a:rPr>
              <a:t>Support from the Careers Service</a:t>
            </a:r>
          </a:p>
        </p:txBody>
      </p:sp>
    </p:spTree>
    <p:extLst>
      <p:ext uri="{BB962C8B-B14F-4D97-AF65-F5344CB8AC3E}">
        <p14:creationId xmlns:p14="http://schemas.microsoft.com/office/powerpoint/2010/main" val="160253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2408-36E9-40CE-B0DC-96B13048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Support with returning 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6E4CE-5B0C-4CB2-BD38-7CB145DB6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19" cy="6278642"/>
          </a:xfrm>
        </p:spPr>
        <p:txBody>
          <a:bodyPr/>
          <a:lstStyle/>
          <a:p>
            <a:endParaRPr lang="en-GB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/>
              <a:t>Advertise vacancies on MyCareerHub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/>
              <a:t>Appointments offered online at a range of times so can be access by different time zones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/>
              <a:t>Sessions delivered online and recorded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/>
              <a:t>We use RED social media for Chinese students to promote relevant jobs and events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/>
              <a:t>Access to Student Circus resources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/>
              <a:t>Dedicated Finding Work in China webpages: </a:t>
            </a:r>
            <a:r>
              <a:rPr lang="en-GB" dirty="0">
                <a:hlinkClick r:id="rId2"/>
              </a:rPr>
              <a:t>https://careers.ed.ac.uk/jobs-and-internships/finding-graduate-jobs/finding-work-outside-the-uk/finding-work-in-china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28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DFD5-9416-45D6-B45B-E1417DA0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Useful 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9D931-9AEC-4FAC-8244-E783D71A7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914" y="2221996"/>
            <a:ext cx="11704319" cy="4678204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dirty="0"/>
              <a:t>Careers Service: </a:t>
            </a:r>
            <a:r>
              <a:rPr lang="en-GB" sz="3200" dirty="0">
                <a:hlinkClick r:id="rId2"/>
              </a:rPr>
              <a:t>https://careers.ed.ac.uk/</a:t>
            </a:r>
            <a:endParaRPr lang="en-GB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dirty="0"/>
              <a:t>International Student Hub: </a:t>
            </a:r>
            <a:r>
              <a:rPr lang="en-GB" sz="3200" dirty="0">
                <a:hlinkClick r:id="rId3"/>
              </a:rPr>
              <a:t>https://careers.ed.ac.uk/international-students</a:t>
            </a:r>
            <a:endParaRPr lang="en-GB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sz="3200" dirty="0"/>
          </a:p>
          <a:p>
            <a:pPr algn="l"/>
            <a:r>
              <a:rPr lang="en-GB" sz="3200" dirty="0"/>
              <a:t> 		&amp;		</a:t>
            </a:r>
            <a:r>
              <a:rPr lang="en-GB" sz="3200" b="1" i="0" u="none" strike="noStrike" dirty="0">
                <a:solidFill>
                  <a:srgbClr val="10253F"/>
                </a:solidFill>
                <a:effectLst/>
                <a:latin typeface="Arial" panose="020B0604020202020204" pitchFamily="34" charset="0"/>
              </a:rPr>
              <a:t>@uofedcareers</a:t>
            </a:r>
            <a:r>
              <a:rPr lang="en-GB" sz="4800" dirty="0"/>
              <a:t> </a:t>
            </a:r>
            <a:r>
              <a:rPr lang="en-GB" sz="4000" dirty="0"/>
              <a:t> </a:t>
            </a:r>
            <a:endParaRPr lang="en-GB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B2677E-9ECA-4E58-A5F0-521213F7B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32" y="5740896"/>
            <a:ext cx="771559" cy="77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3325F6C-55C4-482B-852D-C4CE4436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09" y="5740896"/>
            <a:ext cx="723433" cy="75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8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59" y="1402517"/>
            <a:ext cx="11054080" cy="787908"/>
          </a:xfrm>
        </p:spPr>
        <p:txBody>
          <a:bodyPr/>
          <a:lstStyle/>
          <a:p>
            <a:pPr algn="ctr"/>
            <a:r>
              <a:rPr lang="en-GB" altLang="en-US" sz="5100" dirty="0">
                <a:latin typeface="Arial"/>
                <a:cs typeface="Arial"/>
              </a:rPr>
              <a:t>University of Edinburgh context</a:t>
            </a:r>
            <a:endParaRPr lang="en-GB" altLang="en-US" sz="51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5A751ED-4862-7494-22CE-87F1A4B01EA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87295" y="2602644"/>
            <a:ext cx="10251880" cy="1169551"/>
          </a:xfrm>
        </p:spPr>
        <p:txBody>
          <a:bodyPr wrap="square" lIns="0" tIns="0" rIns="0" bIns="0" anchor="t">
            <a:spAutoFit/>
          </a:bodyPr>
          <a:lstStyle/>
          <a:p>
            <a:endParaRPr lang="en-US" sz="2800" dirty="0">
              <a:latin typeface="Arial"/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3" name="Picture 2" descr="A photo of the University's Old College">
            <a:extLst>
              <a:ext uri="{FF2B5EF4-FFF2-40B4-BE49-F238E27FC236}">
                <a16:creationId xmlns:a16="http://schemas.microsoft.com/office/drawing/2014/main" id="{2AEB8DF8-F1E6-4160-A290-D154AF944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98" y="2601772"/>
            <a:ext cx="11031458" cy="53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5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6DF1-FAE5-5494-6030-51FC931B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9" y="1573287"/>
            <a:ext cx="11506200" cy="609600"/>
          </a:xfrm>
        </p:spPr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en-GB" sz="5100" dirty="0">
                <a:solidFill>
                  <a:srgbClr val="0091B5"/>
                </a:solidFill>
                <a:latin typeface="Arial"/>
                <a:cs typeface="Arial"/>
              </a:rPr>
              <a:t>Careers Service context</a:t>
            </a:r>
            <a:endParaRPr lang="en-US" sz="51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4" descr="Two women standing in a hallway&#10;&#10;Description automatically generated">
            <a:extLst>
              <a:ext uri="{FF2B5EF4-FFF2-40B4-BE49-F238E27FC236}">
                <a16:creationId xmlns:a16="http://schemas.microsoft.com/office/drawing/2014/main" id="{89576B04-1C59-C3D2-3A01-0C8430A72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37" y="2188225"/>
            <a:ext cx="9204255" cy="607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7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CC46-F4D6-429F-8FA8-9F3A9E0C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57" y="520000"/>
            <a:ext cx="11567543" cy="875421"/>
          </a:xfrm>
        </p:spPr>
        <p:txBody>
          <a:bodyPr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International Student Hub</a:t>
            </a:r>
            <a:endParaRPr lang="en-GB" dirty="0"/>
          </a:p>
        </p:txBody>
      </p:sp>
      <p:pic>
        <p:nvPicPr>
          <p:cNvPr id="3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4D70EA4-A555-4A32-B365-655A13A3B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97" y="1395421"/>
            <a:ext cx="7738330" cy="7826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FE3AAB-7FB8-4F0B-AE11-C54B3470A01D}"/>
              </a:ext>
            </a:extLst>
          </p:cNvPr>
          <p:cNvSpPr txBox="1"/>
          <p:nvPr/>
        </p:nvSpPr>
        <p:spPr>
          <a:xfrm>
            <a:off x="8374608" y="3576489"/>
            <a:ext cx="411511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91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your career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91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experience, including internships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91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part-time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91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91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with applying for further study/PhDs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4278D0-FBA8-418A-923F-D4E8D1B59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43" y="193285"/>
            <a:ext cx="3076600" cy="30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9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747-9A4D-43E6-9168-B8781DC1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Subscription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DC027-1BCB-4C86-911E-FB5760772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19" cy="4431983"/>
          </a:xfrm>
        </p:spPr>
        <p:txBody>
          <a:bodyPr/>
          <a:lstStyle/>
          <a:p>
            <a:r>
              <a:rPr lang="en-GB" dirty="0"/>
              <a:t>The Careers Service has paid for subscriptions to a number of key platforms to support our international students. </a:t>
            </a:r>
          </a:p>
          <a:p>
            <a:endParaRPr lang="en-GB" dirty="0"/>
          </a:p>
          <a:p>
            <a:r>
              <a:rPr lang="en-GB" b="1" dirty="0"/>
              <a:t>Student Circus </a:t>
            </a:r>
            <a:r>
              <a:rPr lang="en-GB" dirty="0"/>
              <a:t>– platform specifically for international students. Advertising </a:t>
            </a:r>
          </a:p>
          <a:p>
            <a:r>
              <a:rPr lang="en-GB" dirty="0"/>
              <a:t>visa-sponsored graduate job roles in the UK as well as jobs in other </a:t>
            </a:r>
          </a:p>
          <a:p>
            <a:r>
              <a:rPr lang="en-GB" dirty="0"/>
              <a:t>countries. It also has advice on navigating the labour market in over 35 countries</a:t>
            </a:r>
          </a:p>
          <a:p>
            <a:endParaRPr lang="en-GB" dirty="0"/>
          </a:p>
          <a:p>
            <a:r>
              <a:rPr lang="en-GB" b="1" dirty="0" err="1"/>
              <a:t>CareerSet</a:t>
            </a:r>
            <a:r>
              <a:rPr lang="en-GB" b="1" dirty="0"/>
              <a:t> - </a:t>
            </a:r>
            <a:r>
              <a:rPr lang="en-GB" dirty="0"/>
              <a:t>gives 24/7 access to personalised feedback and advice on CV, cover letter and LinkedIn profile</a:t>
            </a:r>
          </a:p>
          <a:p>
            <a:endParaRPr lang="en-GB" dirty="0"/>
          </a:p>
          <a:p>
            <a:r>
              <a:rPr lang="en-GB" b="1" dirty="0"/>
              <a:t>Graduates First – </a:t>
            </a:r>
            <a:r>
              <a:rPr lang="en-GB" dirty="0"/>
              <a:t>provides</a:t>
            </a:r>
            <a:r>
              <a:rPr lang="en-GB" b="1" dirty="0"/>
              <a:t> </a:t>
            </a:r>
            <a:r>
              <a:rPr lang="en-GB" dirty="0"/>
              <a:t>access to a large number of example aptitude </a:t>
            </a:r>
          </a:p>
          <a:p>
            <a:r>
              <a:rPr lang="en-GB" dirty="0"/>
              <a:t>tests, assessment centre activities and automated practice interviews</a:t>
            </a:r>
          </a:p>
        </p:txBody>
      </p:sp>
    </p:spTree>
    <p:extLst>
      <p:ext uri="{BB962C8B-B14F-4D97-AF65-F5344CB8AC3E}">
        <p14:creationId xmlns:p14="http://schemas.microsoft.com/office/powerpoint/2010/main" val="56244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C1C4-9E8D-41F7-9128-E29BDBDC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Student Circus homepage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071B9-AD7C-430B-A716-B26A49984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9E753-1660-4F1E-9839-43E50A7D1C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9" r="51107"/>
          <a:stretch/>
        </p:blipFill>
        <p:spPr>
          <a:xfrm>
            <a:off x="-194344" y="2256152"/>
            <a:ext cx="13385590" cy="761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0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6DF1-FAE5-5494-6030-51FC931B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600" y="714255"/>
            <a:ext cx="11506200" cy="609600"/>
          </a:xfrm>
        </p:spPr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en-GB" sz="5100" dirty="0">
                <a:solidFill>
                  <a:srgbClr val="0091B5"/>
                </a:solidFill>
                <a:latin typeface="Arial"/>
                <a:cs typeface="Arial"/>
              </a:rPr>
              <a:t>Employer engagement</a:t>
            </a:r>
            <a:endParaRPr lang="en-US" dirty="0"/>
          </a:p>
          <a:p>
            <a:pPr algn="ctr"/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 descr="A person standing next to a person&#10;&#10;Description automatically generated">
            <a:extLst>
              <a:ext uri="{FF2B5EF4-FFF2-40B4-BE49-F238E27FC236}">
                <a16:creationId xmlns:a16="http://schemas.microsoft.com/office/drawing/2014/main" id="{D7C1592D-3DB9-DF76-7FB5-2717C4445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433" y="6100936"/>
            <a:ext cx="6214368" cy="3652664"/>
          </a:xfrm>
          <a:prstGeom prst="rect">
            <a:avLst/>
          </a:prstGeom>
        </p:spPr>
      </p:pic>
      <p:pic>
        <p:nvPicPr>
          <p:cNvPr id="4" name="Picture 3" descr="A group of people in a large room&#10;&#10;Description automatically generated">
            <a:extLst>
              <a:ext uri="{FF2B5EF4-FFF2-40B4-BE49-F238E27FC236}">
                <a16:creationId xmlns:a16="http://schemas.microsoft.com/office/drawing/2014/main" id="{AF1802B2-34E7-1C27-43E0-DADD7217D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896" y="1323854"/>
            <a:ext cx="7920880" cy="4777081"/>
          </a:xfrm>
          <a:prstGeom prst="rect">
            <a:avLst/>
          </a:prstGeom>
        </p:spPr>
      </p:pic>
      <p:pic>
        <p:nvPicPr>
          <p:cNvPr id="6" name="Picture 5" descr="Two women standing in a room&#10;&#10;Description automatically generated">
            <a:extLst>
              <a:ext uri="{FF2B5EF4-FFF2-40B4-BE49-F238E27FC236}">
                <a16:creationId xmlns:a16="http://schemas.microsoft.com/office/drawing/2014/main" id="{6FFE31C1-4FE4-37D2-8D3C-70D33A30C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00936"/>
            <a:ext cx="5833901" cy="36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1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B482-BED9-4906-B40F-20AD22CB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Support for working in the UK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E531B-D73F-4010-844A-AB646DD19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19" cy="627864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Support with working during studies, including information on how to obtain a National Insurance Number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Web resources outlining the process to stay in the UK and work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Sessions on working in the UK as a graduate, run in collaboration with our Student Immigration Service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Clear guidance in fair guides on who is open to recruiting international students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Support from our team – all of whom are highly experienced in working with international students</a:t>
            </a:r>
          </a:p>
          <a:p>
            <a:endParaRPr lang="en-GB" i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78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416B-875D-40D3-934A-CAEDA0C2D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Challenges of working in the UK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1ACF3-A816-48D2-8977-B883AF826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181" y="2284512"/>
            <a:ext cx="11704319" cy="535531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Confidence in graduate visa system among employers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Competition from UK students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Graduate recruitment timelines – especially for PG students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Understanding UK recruitment and culture &amp; English language ability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Salary thresholds after the graduate visa period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312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40DA949-E0ED-448D-A4D4-789413C39F15}" vid="{48B885AF-00D6-4D96-A299-9A703ADFB5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38ce8f-e0da-446a-be9a-81cfb10b6345" xsi:nil="true"/>
    <lcf76f155ced4ddcb4097134ff3c332f xmlns="114292c4-3025-4e0c-a59a-0b9ee8a888d9">
      <Terms xmlns="http://schemas.microsoft.com/office/infopath/2007/PartnerControls"/>
    </lcf76f155ced4ddcb4097134ff3c332f>
    <Hosting xmlns="114292c4-3025-4e0c-a59a-0b9ee8a888d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AB6FA8C5AC94F91705EF1E47C84C5" ma:contentTypeVersion="21" ma:contentTypeDescription="Create a new document." ma:contentTypeScope="" ma:versionID="f5714e51a1f55c38d3301421500f86ca">
  <xsd:schema xmlns:xsd="http://www.w3.org/2001/XMLSchema" xmlns:xs="http://www.w3.org/2001/XMLSchema" xmlns:p="http://schemas.microsoft.com/office/2006/metadata/properties" xmlns:ns2="114292c4-3025-4e0c-a59a-0b9ee8a888d9" xmlns:ns3="cf38ce8f-e0da-446a-be9a-81cfb10b6345" targetNamespace="http://schemas.microsoft.com/office/2006/metadata/properties" ma:root="true" ma:fieldsID="09e062fbd18e2c55a7f9f32c8a26e214" ns2:_="" ns3:_="">
    <xsd:import namespace="114292c4-3025-4e0c-a59a-0b9ee8a888d9"/>
    <xsd:import namespace="cf38ce8f-e0da-446a-be9a-81cfb10b63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osting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292c4-3025-4e0c-a59a-0b9ee8a888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osting" ma:index="26" nillable="true" ma:displayName="Hosting" ma:format="Dropdown" ma:internalName="Host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alks"/>
                    <xsd:enumeration value="Tours"/>
                    <xsd:enumeration value="Information desks"/>
                    <xsd:enumeration value="talks/tours/information desks"/>
                    <xsd:enumeration value="Queuing"/>
                    <xsd:enumeration value="Catering"/>
                  </xsd:restriction>
                </xsd:simple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8ce8f-e0da-446a-be9a-81cfb10b63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fb4db1-f026-4bf3-aec5-d649249515ca}" ma:internalName="TaxCatchAll" ma:showField="CatchAllData" ma:web="cf38ce8f-e0da-446a-be9a-81cfb10b63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E12374-07B8-48B5-8B7B-58B2EEDF3A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F0F3F-7802-48C0-BD1F-68D62FB78F11}">
  <ds:schemaRefs>
    <ds:schemaRef ds:uri="6990ef42-ecc5-4512-a3b0-5905819f3163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9f25433-0e39-4ba6-8cf8-0ee96b0d610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C1EBC6A-8473-48ED-A8D8-7DD436F1CCD2}"/>
</file>

<file path=docProps/app.xml><?xml version="1.0" encoding="utf-8"?>
<Properties xmlns="http://schemas.openxmlformats.org/officeDocument/2006/extended-properties" xmlns:vt="http://schemas.openxmlformats.org/officeDocument/2006/docPropsVTypes">
  <Template>Internal - Turq</Template>
  <TotalTime>886</TotalTime>
  <Words>388</Words>
  <Application>Microsoft Macintosh PowerPoint</Application>
  <PresentationFormat>Custom</PresentationFormat>
  <Paragraphs>83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University of Edinburgh context</vt:lpstr>
      <vt:lpstr>Careers Service context </vt:lpstr>
      <vt:lpstr>International Student Hub</vt:lpstr>
      <vt:lpstr>Subscription services</vt:lpstr>
      <vt:lpstr>Student Circus homepage</vt:lpstr>
      <vt:lpstr>Employer engagement </vt:lpstr>
      <vt:lpstr>Support for working in the UK</vt:lpstr>
      <vt:lpstr>Challenges of working in the UK</vt:lpstr>
      <vt:lpstr>Support with returning home</vt:lpstr>
      <vt:lpstr>Useful links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ROCHE Kirsten</dc:creator>
  <cp:lastModifiedBy>Esther Sum</cp:lastModifiedBy>
  <cp:revision>333</cp:revision>
  <dcterms:created xsi:type="dcterms:W3CDTF">2017-02-07T10:45:09Z</dcterms:created>
  <dcterms:modified xsi:type="dcterms:W3CDTF">2026-05-07T14:51:08Z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2016-03-25T00:00:00Z</vt:filetime>
  </property>
  <property fmtid="{D5CDD505-2E9C-101B-9397-08002B2CF9AE}" pid="3" name="LastSaved">
    <vt:filetime>2016-03-25T00:00:00Z</vt:filetime>
  </property>
  <property fmtid="{D5CDD505-2E9C-101B-9397-08002B2CF9AE}" pid="4" name="ContentTypeId">
    <vt:lpwstr>0x01010035AAB6FA8C5AC94F91705EF1E47C84C5</vt:lpwstr>
  </property>
  <property fmtid="{D5CDD505-2E9C-101B-9397-08002B2CF9AE}" pid="5" name="TaxKeyword">
    <vt:lpwstr/>
  </property>
  <property fmtid="{D5CDD505-2E9C-101B-9397-08002B2CF9AE}" pid="6" name="Project">
    <vt:lpwstr>68</vt:lpwstr>
  </property>
  <property fmtid="{D5CDD505-2E9C-101B-9397-08002B2CF9AE}" pid="7" name="Themes">
    <vt:lpwstr>5</vt:lpwstr>
  </property>
  <property fmtid="{D5CDD505-2E9C-101B-9397-08002B2CF9AE}" pid="8" name="MediaServiceImageTags">
    <vt:lpwstr/>
  </property>
  <property fmtid="{D5CDD505-2E9C-101B-9397-08002B2CF9AE}" pid="9" name="EDI_x0020_Information_x0020_Tags">
    <vt:lpwstr/>
  </property>
  <property fmtid="{D5CDD505-2E9C-101B-9397-08002B2CF9AE}" pid="10" name="EDI Information Tags">
    <vt:lpwstr/>
  </property>
</Properties>
</file>