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A3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-1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50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C10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40080" y="1280160"/>
            <a:ext cx="1097280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00"/>
              </a:spcAft>
              <a:buNone/>
            </a:pPr>
            <a:r>
              <a:rPr lang="en-US" sz="6400" dirty="0">
                <a:solidFill>
                  <a:srgbClr val="E8DEC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Reading India &amp;</a:t>
            </a:r>
            <a:endParaRPr lang="en-US" sz="64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6400" i="1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Southeast Asia</a:t>
            </a:r>
            <a:endParaRPr lang="en-US" sz="64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6400" dirty="0">
                <a:solidFill>
                  <a:srgbClr val="E8DEC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from Edinburgh</a:t>
            </a:r>
            <a:endParaRPr lang="en-US" sz="6400" dirty="0"/>
          </a:p>
        </p:txBody>
      </p:sp>
      <p:sp>
        <p:nvSpPr>
          <p:cNvPr id="4" name="Text 2"/>
          <p:cNvSpPr/>
          <p:nvPr/>
        </p:nvSpPr>
        <p:spPr>
          <a:xfrm>
            <a:off x="640080" y="45262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B0A896"/>
                </a:solidFill>
                <a:latin typeface="Crimson Pro" pitchFamily="2" charset="0"/>
                <a:ea typeface="Georgia" pitchFamily="34" charset="-122"/>
                <a:cs typeface="Georgia" pitchFamily="34" charset="-120"/>
              </a:rPr>
              <a:t>A roster of expertise across forty years of published scholarship.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640080" y="5349240"/>
            <a:ext cx="27660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8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15</a:t>
            </a:r>
            <a:endParaRPr lang="en-US" sz="3800" dirty="0"/>
          </a:p>
        </p:txBody>
      </p:sp>
      <p:sp>
        <p:nvSpPr>
          <p:cNvPr id="6" name="Text 4"/>
          <p:cNvSpPr/>
          <p:nvPr/>
        </p:nvSpPr>
        <p:spPr>
          <a:xfrm>
            <a:off x="640080" y="5989320"/>
            <a:ext cx="27660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6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Scholars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3406140" y="5349240"/>
            <a:ext cx="27660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8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145+</a:t>
            </a:r>
            <a:endParaRPr lang="en-US" sz="3800" dirty="0"/>
          </a:p>
        </p:txBody>
      </p:sp>
      <p:sp>
        <p:nvSpPr>
          <p:cNvPr id="8" name="Text 6"/>
          <p:cNvSpPr/>
          <p:nvPr/>
        </p:nvSpPr>
        <p:spPr>
          <a:xfrm>
            <a:off x="3406140" y="5989320"/>
            <a:ext cx="27660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6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Publications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6172200" y="5490634"/>
            <a:ext cx="2766060" cy="3572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8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1987 - 2026</a:t>
            </a:r>
            <a:endParaRPr lang="en-US" sz="3800" dirty="0"/>
          </a:p>
        </p:txBody>
      </p:sp>
      <p:sp>
        <p:nvSpPr>
          <p:cNvPr id="10" name="Text 8"/>
          <p:cNvSpPr/>
          <p:nvPr/>
        </p:nvSpPr>
        <p:spPr>
          <a:xfrm>
            <a:off x="6172200" y="5989320"/>
            <a:ext cx="27660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6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Span of years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9425940" y="5349240"/>
            <a:ext cx="27660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8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7</a:t>
            </a:r>
            <a:endParaRPr lang="en-US" sz="3800" dirty="0"/>
          </a:p>
        </p:txBody>
      </p:sp>
      <p:sp>
        <p:nvSpPr>
          <p:cNvPr id="12" name="Text 10"/>
          <p:cNvSpPr/>
          <p:nvPr/>
        </p:nvSpPr>
        <p:spPr>
          <a:xfrm>
            <a:off x="8938260" y="5989320"/>
            <a:ext cx="27660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6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Disciplines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640080" y="6473952"/>
            <a:ext cx="1097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GB" sz="850" kern="0" dirty="0">
                <a:solidFill>
                  <a:srgbClr val="3F3C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School of Social and Political Science  ·  University of Edinburgh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D21A31-3D83-4876-9028-6F327310FC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258319"/>
            <a:ext cx="2911067" cy="667568"/>
          </a:xfrm>
          <a:prstGeom prst="rect">
            <a:avLst/>
          </a:prstGeom>
        </p:spPr>
      </p:pic>
      <p:sp>
        <p:nvSpPr>
          <p:cNvPr id="14" name="Shape 0">
            <a:extLst>
              <a:ext uri="{FF2B5EF4-FFF2-40B4-BE49-F238E27FC236}">
                <a16:creationId xmlns:a16="http://schemas.microsoft.com/office/drawing/2014/main" id="{742E9728-7F28-46C3-8ED2-9F04724B367B}"/>
              </a:ext>
            </a:extLst>
          </p:cNvPr>
          <p:cNvSpPr/>
          <p:nvPr/>
        </p:nvSpPr>
        <p:spPr>
          <a:xfrm>
            <a:off x="0" y="-1"/>
            <a:ext cx="152400" cy="6925733"/>
          </a:xfrm>
          <a:prstGeom prst="rect">
            <a:avLst/>
          </a:prstGeom>
          <a:solidFill>
            <a:srgbClr val="D99A3A"/>
          </a:solidFill>
          <a:ln w="12700">
            <a:solidFill>
              <a:srgbClr val="C8553D"/>
            </a:solidFill>
            <a:prstDash val="solid"/>
          </a:ln>
        </p:spPr>
      </p:sp>
    </p:spTree>
  </p:cSld>
  <p:clrMapOvr>
    <a:masterClrMapping/>
  </p:clrMapOvr>
  <p:transition spd="med" advClick="0" advTm="12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C10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035040" y="4114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POLITICS &amp; INTERNATIONAL RELATIONS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1417320"/>
            <a:ext cx="109728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800" i="1" dirty="0">
                <a:solidFill>
                  <a:srgbClr val="E8DEC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Harshan Kumarasingham</a:t>
            </a:r>
            <a:endParaRPr lang="en-US" sz="7800" dirty="0"/>
          </a:p>
        </p:txBody>
      </p:sp>
      <p:sp>
        <p:nvSpPr>
          <p:cNvPr id="5" name="Text 3"/>
          <p:cNvSpPr/>
          <p:nvPr/>
        </p:nvSpPr>
        <p:spPr>
          <a:xfrm>
            <a:off x="640080" y="333756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Sri Lanka · India · Constitutional History · Decolonisation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40080" y="40690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SELECTED PUBLICATIONS · 7 TOTAL IN SPS RESEARCH EXPLORER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640080" y="4370832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2023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2331720" y="4370832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Indian Summer or Conservative Winter? Churchill's Final Fall from Power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640080" y="4846320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2023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article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2331720" y="4846320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The Malay Monarchies in Constitutional and Social Conception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640080" y="5321808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2017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article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2331720" y="5321808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Sir Ivor Jennings and the Manipulation of Westminster Style Democracy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640080" y="5797296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2012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book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2331720" y="5797296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A Political Legacy of the British Empire: India and Sri Lanka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640080" y="6473952"/>
            <a:ext cx="1097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kern="0" dirty="0">
                <a:solidFill>
                  <a:srgbClr val="3F3C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School of Social and Political Science  ·  University of Edinburgh</a:t>
            </a:r>
            <a:endParaRPr lang="en-US" sz="8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4DC2A2-5DF2-4ACD-B97D-4D04BB9E67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258319"/>
            <a:ext cx="2911067" cy="6675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B2D1A9-4879-41B8-898C-23D1947CD3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333" y="1914267"/>
            <a:ext cx="5842000" cy="4779818"/>
          </a:xfrm>
          <a:prstGeom prst="rect">
            <a:avLst/>
          </a:prstGeom>
        </p:spPr>
      </p:pic>
      <p:sp>
        <p:nvSpPr>
          <p:cNvPr id="19" name="Shape 0">
            <a:extLst>
              <a:ext uri="{FF2B5EF4-FFF2-40B4-BE49-F238E27FC236}">
                <a16:creationId xmlns:a16="http://schemas.microsoft.com/office/drawing/2014/main" id="{2490C73A-6652-422C-A23B-7C1BF55D1095}"/>
              </a:ext>
            </a:extLst>
          </p:cNvPr>
          <p:cNvSpPr/>
          <p:nvPr/>
        </p:nvSpPr>
        <p:spPr>
          <a:xfrm>
            <a:off x="0" y="-1"/>
            <a:ext cx="152400" cy="6925733"/>
          </a:xfrm>
          <a:prstGeom prst="rect">
            <a:avLst/>
          </a:prstGeom>
          <a:solidFill>
            <a:srgbClr val="D99A3A"/>
          </a:solidFill>
          <a:ln w="12700">
            <a:solidFill>
              <a:srgbClr val="C8553D"/>
            </a:solidFill>
            <a:prstDash val="solid"/>
          </a:ln>
        </p:spPr>
      </p:sp>
    </p:spTree>
  </p:cSld>
  <p:clrMapOvr>
    <a:masterClrMapping/>
  </p:clrMapOvr>
  <p:transition spd="med" advClick="0" advTm="8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C10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035040" y="4114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INTERNATIONAL DEVELOPMENT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1417320"/>
            <a:ext cx="109728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800" i="1" dirty="0">
                <a:solidFill>
                  <a:srgbClr val="E8DEC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Jeevan Sharma</a:t>
            </a:r>
            <a:endParaRPr lang="en-US" sz="7800" dirty="0"/>
          </a:p>
        </p:txBody>
      </p:sp>
      <p:sp>
        <p:nvSpPr>
          <p:cNvPr id="5" name="Text 3"/>
          <p:cNvSpPr/>
          <p:nvPr/>
        </p:nvSpPr>
        <p:spPr>
          <a:xfrm>
            <a:off x="640080" y="333756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Nepal · India · Migration · Masculinity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40080" y="40690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SELECTED PUBLICATIONS · 8 TOTAL IN SPS RESEARCH EXPLORER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640080" y="4370832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2022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2331720" y="4370832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Migrants and Health: Low-Income Migrants in Punjab and Assam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640080" y="4846320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2021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article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2331720" y="4846320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Covid-19 and the Precarity of Low-Income Migrant Workers in Indian Cities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640080" y="5321808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2019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book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2331720" y="5321808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Crossing the Border to India: Youth, Migration and Masculinities in Nepal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640080" y="5797296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2013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2331720" y="5797296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On the Way to India: Nepali Rituals of Border Crossing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640080" y="6473952"/>
            <a:ext cx="1097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kern="0" dirty="0">
                <a:solidFill>
                  <a:srgbClr val="3F3C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School of Social and Political Science  ·  University of Edinburgh</a:t>
            </a:r>
            <a:endParaRPr lang="en-US" sz="8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E9413B-5D4F-4F14-8987-52E7CF358F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258319"/>
            <a:ext cx="2911067" cy="6675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34A7F1-E1D6-4AD3-BE92-BD21E22795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181" y="494547"/>
            <a:ext cx="6172198" cy="5049981"/>
          </a:xfrm>
          <a:prstGeom prst="rect">
            <a:avLst/>
          </a:prstGeom>
        </p:spPr>
      </p:pic>
      <p:sp>
        <p:nvSpPr>
          <p:cNvPr id="17" name="Shape 0">
            <a:extLst>
              <a:ext uri="{FF2B5EF4-FFF2-40B4-BE49-F238E27FC236}">
                <a16:creationId xmlns:a16="http://schemas.microsoft.com/office/drawing/2014/main" id="{8263CFC2-AD8E-4753-A422-CFFA2DA7DD9E}"/>
              </a:ext>
            </a:extLst>
          </p:cNvPr>
          <p:cNvSpPr/>
          <p:nvPr/>
        </p:nvSpPr>
        <p:spPr>
          <a:xfrm>
            <a:off x="0" y="-1"/>
            <a:ext cx="152400" cy="6925733"/>
          </a:xfrm>
          <a:prstGeom prst="rect">
            <a:avLst/>
          </a:prstGeom>
          <a:solidFill>
            <a:srgbClr val="D99A3A"/>
          </a:solidFill>
          <a:ln w="12700">
            <a:solidFill>
              <a:srgbClr val="C8553D"/>
            </a:solidFill>
            <a:prstDash val="solid"/>
          </a:ln>
        </p:spPr>
      </p:sp>
    </p:spTree>
  </p:cSld>
  <p:clrMapOvr>
    <a:masterClrMapping/>
  </p:clrMapOvr>
  <p:transition spd="med" advClick="0" advTm="8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C10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035040" y="4114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SOCIAL ANTHROPOLOGY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1417320"/>
            <a:ext cx="109728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800" i="1" dirty="0">
                <a:solidFill>
                  <a:srgbClr val="E8DEC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Laura Jeffery</a:t>
            </a:r>
            <a:endParaRPr lang="en-US" sz="7800" dirty="0"/>
          </a:p>
        </p:txBody>
      </p:sp>
      <p:sp>
        <p:nvSpPr>
          <p:cNvPr id="5" name="Text 3"/>
          <p:cNvSpPr/>
          <p:nvPr/>
        </p:nvSpPr>
        <p:spPr>
          <a:xfrm>
            <a:off x="640080" y="333756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Mauritius · Chagos Archipelago · Indian Ocean · Displacement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40080" y="40690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SELECTED PUBLICATIONS · 8 TOTAL IN SPS RESEARCH EXPLORER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640080" y="4370832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2024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book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2331720" y="4370832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Challenges and Prospects for the Chagos Archipelago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640080" y="4846320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2021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2331720" y="4846320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Encountering Chinese Development in the Maldives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640080" y="5321808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2018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2331720" y="5321808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'For Mauritians, Joy; For Chagossians, Sadness': Mauritian Independence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640080" y="5797296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2008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2331720" y="5797296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'Give Us Back Diego Garcia': Activists in the Indian Ocean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640080" y="6473952"/>
            <a:ext cx="1097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kern="0" dirty="0">
                <a:solidFill>
                  <a:srgbClr val="3F3C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School of Social and Political Science  ·  University of Edinburgh</a:t>
            </a:r>
            <a:endParaRPr lang="en-US" sz="8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EAE232-4EC5-4278-88FC-6322A99E39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258319"/>
            <a:ext cx="2911067" cy="6675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AFDB52-AD70-43B1-9314-F2E7A77C1F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675" y="711200"/>
            <a:ext cx="5738152" cy="4694852"/>
          </a:xfrm>
          <a:prstGeom prst="rect">
            <a:avLst/>
          </a:prstGeom>
        </p:spPr>
      </p:pic>
      <p:sp>
        <p:nvSpPr>
          <p:cNvPr id="17" name="Shape 0">
            <a:extLst>
              <a:ext uri="{FF2B5EF4-FFF2-40B4-BE49-F238E27FC236}">
                <a16:creationId xmlns:a16="http://schemas.microsoft.com/office/drawing/2014/main" id="{0FF9A0CB-F32F-43CD-A484-D0F1E2D217E3}"/>
              </a:ext>
            </a:extLst>
          </p:cNvPr>
          <p:cNvSpPr/>
          <p:nvPr/>
        </p:nvSpPr>
        <p:spPr>
          <a:xfrm>
            <a:off x="0" y="-1"/>
            <a:ext cx="152400" cy="6925733"/>
          </a:xfrm>
          <a:prstGeom prst="rect">
            <a:avLst/>
          </a:prstGeom>
          <a:solidFill>
            <a:srgbClr val="D99A3A"/>
          </a:solidFill>
          <a:ln w="12700">
            <a:solidFill>
              <a:srgbClr val="C8553D"/>
            </a:solidFill>
            <a:prstDash val="solid"/>
          </a:ln>
        </p:spPr>
      </p:sp>
    </p:spTree>
  </p:cSld>
  <p:clrMapOvr>
    <a:masterClrMapping/>
  </p:clrMapOvr>
  <p:transition spd="med" advClick="0" advTm="8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C10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035040" y="4114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SOCIAL ANTHROPOLOGY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1417320"/>
            <a:ext cx="109728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800" i="1" dirty="0">
                <a:solidFill>
                  <a:srgbClr val="E8DEC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Lotte Hoek</a:t>
            </a:r>
            <a:endParaRPr lang="en-US" sz="7800" dirty="0"/>
          </a:p>
        </p:txBody>
      </p:sp>
      <p:sp>
        <p:nvSpPr>
          <p:cNvPr id="5" name="Text 3"/>
          <p:cNvSpPr/>
          <p:nvPr/>
        </p:nvSpPr>
        <p:spPr>
          <a:xfrm>
            <a:off x="640080" y="333756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Bangladesh · East Pakistan · Cinema · Visual Culture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40080" y="40690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SELECTED PUBLICATIONS · 6 TOTAL IN SPS RESEARCH EXPLORER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640080" y="4370832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2024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2331720" y="4370832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A Screen in the Crowd: Film Societies and Political Protest in Bangladesh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640080" y="4846320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2022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book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2331720" y="4846320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Forms of the Left in Postcolonial South Asia: Aesthetics and Networks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640080" y="5321808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2021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2331720" y="5321808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Films in the Diplomatic Bag: The Foreign Mission Film in East Pakistan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640080" y="5797296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2010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article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2331720" y="5797296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Cut-Pieces as Stag Film: Bangladeshi Pornography in Action Cinema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640080" y="6473952"/>
            <a:ext cx="1097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kern="0" dirty="0">
                <a:solidFill>
                  <a:srgbClr val="3F3C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School of Social and Political Science  ·  University of Edinburgh</a:t>
            </a:r>
            <a:endParaRPr lang="en-US" sz="8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8F1111-7FCC-4528-BD1F-8877D567C2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258319"/>
            <a:ext cx="2911067" cy="6675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9DEDE3-3C28-4AFC-8BC8-BECBEBC18D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491" y="876131"/>
            <a:ext cx="5310669" cy="4345093"/>
          </a:xfrm>
          <a:prstGeom prst="rect">
            <a:avLst/>
          </a:prstGeom>
        </p:spPr>
      </p:pic>
      <p:sp>
        <p:nvSpPr>
          <p:cNvPr id="19" name="Shape 0">
            <a:extLst>
              <a:ext uri="{FF2B5EF4-FFF2-40B4-BE49-F238E27FC236}">
                <a16:creationId xmlns:a16="http://schemas.microsoft.com/office/drawing/2014/main" id="{020D1CA2-6BEF-4274-AA0B-70E2B706BDB4}"/>
              </a:ext>
            </a:extLst>
          </p:cNvPr>
          <p:cNvSpPr/>
          <p:nvPr/>
        </p:nvSpPr>
        <p:spPr>
          <a:xfrm>
            <a:off x="0" y="-1"/>
            <a:ext cx="152400" cy="6925733"/>
          </a:xfrm>
          <a:prstGeom prst="rect">
            <a:avLst/>
          </a:prstGeom>
          <a:solidFill>
            <a:srgbClr val="D99A3A"/>
          </a:solidFill>
          <a:ln w="12700">
            <a:solidFill>
              <a:srgbClr val="C8553D"/>
            </a:solidFill>
            <a:prstDash val="solid"/>
          </a:ln>
        </p:spPr>
      </p:sp>
    </p:spTree>
  </p:cSld>
  <p:clrMapOvr>
    <a:masterClrMapping/>
  </p:clrMapOvr>
  <p:transition spd="med" advClick="0" advTm="8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C10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035040" y="4114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SOCIAL ANTHROPOLOGY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1417320"/>
            <a:ext cx="109728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800" i="1" dirty="0">
                <a:solidFill>
                  <a:srgbClr val="E8DEC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Stefan Ecks</a:t>
            </a:r>
            <a:endParaRPr lang="en-US" sz="7800" dirty="0"/>
          </a:p>
        </p:txBody>
      </p:sp>
      <p:sp>
        <p:nvSpPr>
          <p:cNvPr id="5" name="Text 3"/>
          <p:cNvSpPr/>
          <p:nvPr/>
        </p:nvSpPr>
        <p:spPr>
          <a:xfrm>
            <a:off x="640080" y="333756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India · Pharmaceuticals · Mental Health · Anthropology of Medicine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40080" y="40690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SELECTED PUBLICATIONS · 6 TOTAL IN SPS RESEARCH EXPLORER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640080" y="4370832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2022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book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2331720" y="4370832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Living Worth: Value and Values in Global Pharmaceutical Markets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640080" y="4846320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2013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book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2331720" y="4846320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Eating Drugs: Psychopharmaceutical Pluralism in India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640080" y="5321808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2013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2331720" y="5321808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Public-Private Mixes: The Market for Anti-Tuberculosis Drugs in India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640080" y="5797296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2010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2331720" y="5797296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Near-Liberalism: Global Corporate Citizenship and Pharmaceutical Marketing in India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640080" y="6473952"/>
            <a:ext cx="1097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kern="0" dirty="0">
                <a:solidFill>
                  <a:srgbClr val="3F3C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School of Social and Political Science  ·  University of Edinburgh</a:t>
            </a:r>
            <a:endParaRPr lang="en-US" sz="8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C53550-895B-47F1-9CE6-1FE445836F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258319"/>
            <a:ext cx="2911067" cy="6675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D1757B-643E-4935-B906-F39ED324DB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200" y="688571"/>
            <a:ext cx="5808133" cy="4752109"/>
          </a:xfrm>
          <a:prstGeom prst="rect">
            <a:avLst/>
          </a:prstGeom>
        </p:spPr>
      </p:pic>
      <p:sp>
        <p:nvSpPr>
          <p:cNvPr id="17" name="Shape 0">
            <a:extLst>
              <a:ext uri="{FF2B5EF4-FFF2-40B4-BE49-F238E27FC236}">
                <a16:creationId xmlns:a16="http://schemas.microsoft.com/office/drawing/2014/main" id="{1DAF1718-B611-4EA4-A079-AB4E939B919E}"/>
              </a:ext>
            </a:extLst>
          </p:cNvPr>
          <p:cNvSpPr/>
          <p:nvPr/>
        </p:nvSpPr>
        <p:spPr>
          <a:xfrm>
            <a:off x="0" y="-1"/>
            <a:ext cx="152400" cy="6925733"/>
          </a:xfrm>
          <a:prstGeom prst="rect">
            <a:avLst/>
          </a:prstGeom>
          <a:solidFill>
            <a:srgbClr val="D99A3A"/>
          </a:solidFill>
          <a:ln w="12700">
            <a:solidFill>
              <a:srgbClr val="C8553D"/>
            </a:solidFill>
            <a:prstDash val="solid"/>
          </a:ln>
        </p:spPr>
      </p:sp>
    </p:spTree>
  </p:cSld>
  <p:clrMapOvr>
    <a:masterClrMapping/>
  </p:clrMapOvr>
  <p:transition spd="med" advClick="0" advTm="8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C10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035040" y="4114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SOCIAL ANTHROPOLOGY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1417320"/>
            <a:ext cx="109728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800" i="1" dirty="0">
                <a:solidFill>
                  <a:srgbClr val="E8DEC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Jonathan Spencer</a:t>
            </a:r>
            <a:endParaRPr lang="en-US" sz="7800" dirty="0"/>
          </a:p>
        </p:txBody>
      </p:sp>
      <p:sp>
        <p:nvSpPr>
          <p:cNvPr id="5" name="Text 3"/>
          <p:cNvSpPr/>
          <p:nvPr/>
        </p:nvSpPr>
        <p:spPr>
          <a:xfrm>
            <a:off x="640080" y="333756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Sri Lanka · South Asia · Anthropology of Politics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40080" y="40690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SELECTED PUBLICATIONS · 4 TOTAL IN SPS RESEARCH EXPLORER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640080" y="4370832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2019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2331720" y="4370832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Afterword: We Have Other Ideas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640080" y="4846320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2018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2331720" y="4846320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Pillayar and the Politicians: Secularization at the End of Sri Lanka's Civil War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640080" y="5321808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2016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article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2331720" y="5321808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Securitization and Its Discontents: The End of Sri Lanka's Long Post-War?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640080" y="5797296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2014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article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2331720" y="5797296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Anthropology, Politics, and Place in Sri Lanka: Reflections from an Island Adrift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640080" y="6473952"/>
            <a:ext cx="1097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kern="0" dirty="0">
                <a:solidFill>
                  <a:srgbClr val="3F3C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School of Social and Political Science  ·  University of Edinburgh</a:t>
            </a:r>
            <a:endParaRPr lang="en-US" sz="8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5D9BC-A31E-4CAC-92FD-BF38395D4B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258319"/>
            <a:ext cx="2911067" cy="6675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78D11E-3420-4CC5-A167-4183AF001A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565" y="963168"/>
            <a:ext cx="5494867" cy="4495800"/>
          </a:xfrm>
          <a:prstGeom prst="rect">
            <a:avLst/>
          </a:prstGeom>
        </p:spPr>
      </p:pic>
      <p:sp>
        <p:nvSpPr>
          <p:cNvPr id="17" name="Shape 0">
            <a:extLst>
              <a:ext uri="{FF2B5EF4-FFF2-40B4-BE49-F238E27FC236}">
                <a16:creationId xmlns:a16="http://schemas.microsoft.com/office/drawing/2014/main" id="{A9B1C7E5-0C86-4CB0-98B8-BCE7B902AC8D}"/>
              </a:ext>
            </a:extLst>
          </p:cNvPr>
          <p:cNvSpPr/>
          <p:nvPr/>
        </p:nvSpPr>
        <p:spPr>
          <a:xfrm>
            <a:off x="0" y="-1"/>
            <a:ext cx="152400" cy="6925733"/>
          </a:xfrm>
          <a:prstGeom prst="rect">
            <a:avLst/>
          </a:prstGeom>
          <a:solidFill>
            <a:srgbClr val="D99A3A"/>
          </a:solidFill>
          <a:ln w="12700">
            <a:solidFill>
              <a:srgbClr val="C8553D"/>
            </a:solidFill>
            <a:prstDash val="solid"/>
          </a:ln>
        </p:spPr>
      </p:sp>
    </p:spTree>
  </p:cSld>
  <p:clrMapOvr>
    <a:masterClrMapping/>
  </p:clrMapOvr>
  <p:transition spd="med" advClick="0" advTm="8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C10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035040" y="4114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SOCIOLOGY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1417320"/>
            <a:ext cx="109728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800" i="1" dirty="0">
                <a:solidFill>
                  <a:srgbClr val="E8DEC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Radhika Govinda</a:t>
            </a:r>
            <a:endParaRPr lang="en-US" sz="7800" dirty="0"/>
          </a:p>
        </p:txBody>
      </p:sp>
      <p:sp>
        <p:nvSpPr>
          <p:cNvPr id="5" name="Text 3"/>
          <p:cNvSpPr/>
          <p:nvPr/>
        </p:nvSpPr>
        <p:spPr>
          <a:xfrm>
            <a:off x="640080" y="333756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India · Gender · Feminism · Dalit Studies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40080" y="40690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SELECTED PUBLICATIONS · 8 TOTAL IN SPS RESEARCH EXPLORER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640080" y="4370832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2025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book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2331720" y="4370832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Feminist Politics, Intersectionality and Knowledge Cultivation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640080" y="4846320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2024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book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2331720" y="4846320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Gender in South Asia and Beyond: Essays in Honour of Patricia Jeffery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640080" y="5321808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2020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book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2331720" y="5321808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Doing Feminisms in the Academy: Identity, Pedagogy and Critical Classrooms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640080" y="5797296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2017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2331720" y="5797296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Different Dalit Women Speak Differently: Narratives of Agency from Rural Uttar Pradesh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640080" y="6473952"/>
            <a:ext cx="1097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kern="0" dirty="0">
                <a:solidFill>
                  <a:srgbClr val="3F3C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School of Social and Political Science  ·  University of Edinburgh</a:t>
            </a:r>
            <a:endParaRPr lang="en-US" sz="8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9B8070-69FC-4CEE-BCCB-E8D6BF586C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258319"/>
            <a:ext cx="2911067" cy="6675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4BDB6D-3652-4A56-86EC-80BCAB48E5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60" y="714202"/>
            <a:ext cx="5776807" cy="4726478"/>
          </a:xfrm>
          <a:prstGeom prst="rect">
            <a:avLst/>
          </a:prstGeom>
        </p:spPr>
      </p:pic>
      <p:sp>
        <p:nvSpPr>
          <p:cNvPr id="18" name="Shape 0">
            <a:extLst>
              <a:ext uri="{FF2B5EF4-FFF2-40B4-BE49-F238E27FC236}">
                <a16:creationId xmlns:a16="http://schemas.microsoft.com/office/drawing/2014/main" id="{0ADDA5CA-78A2-4DE6-BA5B-6D3E7294416A}"/>
              </a:ext>
            </a:extLst>
          </p:cNvPr>
          <p:cNvSpPr/>
          <p:nvPr/>
        </p:nvSpPr>
        <p:spPr>
          <a:xfrm>
            <a:off x="0" y="-1"/>
            <a:ext cx="152400" cy="6925733"/>
          </a:xfrm>
          <a:prstGeom prst="rect">
            <a:avLst/>
          </a:prstGeom>
          <a:solidFill>
            <a:srgbClr val="D99A3A"/>
          </a:solidFill>
          <a:ln w="12700">
            <a:solidFill>
              <a:srgbClr val="C8553D"/>
            </a:solidFill>
            <a:prstDash val="solid"/>
          </a:ln>
        </p:spPr>
      </p:sp>
    </p:spTree>
  </p:cSld>
  <p:clrMapOvr>
    <a:masterClrMapping/>
  </p:clrMapOvr>
  <p:transition spd="med" advClick="0" advTm="8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C10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40080" y="2011680"/>
            <a:ext cx="109728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5600" dirty="0">
                <a:solidFill>
                  <a:srgbClr val="E8DEC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And </a:t>
            </a:r>
            <a:r>
              <a:rPr lang="en-US" sz="5600" i="1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many </a:t>
            </a:r>
            <a:r>
              <a:rPr lang="en-US" sz="5600" dirty="0">
                <a:solidFill>
                  <a:srgbClr val="E8DEC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others.</a:t>
            </a:r>
            <a:endParaRPr lang="en-US" sz="5600" dirty="0"/>
          </a:p>
        </p:txBody>
      </p:sp>
      <p:sp>
        <p:nvSpPr>
          <p:cNvPr id="4" name="Text 2"/>
          <p:cNvSpPr/>
          <p:nvPr/>
        </p:nvSpPr>
        <p:spPr>
          <a:xfrm>
            <a:off x="640080" y="3931920"/>
            <a:ext cx="96012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900" i="1" dirty="0">
                <a:solidFill>
                  <a:srgbClr val="B0A896"/>
                </a:solidFill>
                <a:latin typeface="Crimson Pro" pitchFamily="2" charset="0"/>
                <a:ea typeface="Georgia" pitchFamily="34" charset="-122"/>
                <a:cs typeface="Georgia" pitchFamily="34" charset="-120"/>
              </a:rPr>
              <a:t>Across the School of Social and Political Science, almost two hundred scholars contribute to the study of India and Southeast Asia - in sociology and anthropology, politics and policy, science studies, development, and beyond.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640080" y="585216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kern="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Edinburgh Research Explorer  ·  research.ed.ac.uk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640080" y="6473952"/>
            <a:ext cx="1097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kern="0" dirty="0">
                <a:solidFill>
                  <a:srgbClr val="3F3C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School of Social and Political Science  ·  University of Edinburgh</a:t>
            </a:r>
            <a:endParaRPr lang="en-US" sz="8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9AFE4B-428A-46CE-870A-EEDC705ADF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258319"/>
            <a:ext cx="2911067" cy="667568"/>
          </a:xfrm>
          <a:prstGeom prst="rect">
            <a:avLst/>
          </a:prstGeom>
        </p:spPr>
      </p:pic>
      <p:sp>
        <p:nvSpPr>
          <p:cNvPr id="8" name="Shape 0">
            <a:extLst>
              <a:ext uri="{FF2B5EF4-FFF2-40B4-BE49-F238E27FC236}">
                <a16:creationId xmlns:a16="http://schemas.microsoft.com/office/drawing/2014/main" id="{914B4749-97C2-43BF-9487-462F2DD6FBC6}"/>
              </a:ext>
            </a:extLst>
          </p:cNvPr>
          <p:cNvSpPr/>
          <p:nvPr/>
        </p:nvSpPr>
        <p:spPr>
          <a:xfrm>
            <a:off x="0" y="-1"/>
            <a:ext cx="152400" cy="6925733"/>
          </a:xfrm>
          <a:prstGeom prst="rect">
            <a:avLst/>
          </a:prstGeom>
          <a:solidFill>
            <a:srgbClr val="D99A3A"/>
          </a:solidFill>
          <a:ln w="12700">
            <a:solidFill>
              <a:srgbClr val="C8553D"/>
            </a:solidFill>
            <a:prstDash val="solid"/>
          </a:ln>
        </p:spPr>
      </p:sp>
    </p:spTree>
  </p:cSld>
  <p:clrMapOvr>
    <a:masterClrMapping/>
  </p:clrMapOvr>
  <p:transition spd="med" advClick="0" advTm="8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C10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035040" y="4114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SOCIOLOGY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1417320"/>
            <a:ext cx="109728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800" i="1" dirty="0">
                <a:solidFill>
                  <a:srgbClr val="E8DEC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Patricia Jeffery</a:t>
            </a:r>
            <a:endParaRPr lang="en-US" sz="7800" dirty="0"/>
          </a:p>
        </p:txBody>
      </p:sp>
      <p:sp>
        <p:nvSpPr>
          <p:cNvPr id="5" name="Text 3"/>
          <p:cNvSpPr/>
          <p:nvPr/>
        </p:nvSpPr>
        <p:spPr>
          <a:xfrm>
            <a:off x="640080" y="333756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Rural North India · Gender · Islam · Demography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40080" y="40690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kern="0" spc="6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SELECTED PUBLICATIONS · 21 TOTAL IN SPS RESEARCH EXPLORER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640080" y="4370832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2020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2331720" y="4370832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Delayed Periods and Falling Babies: Pregnancy Loss in Rural North India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640080" y="4846320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2014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2331720" y="4846320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Underserved and Overdosed? Muslims and the Pulse Polio Initiative in Rural North India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640080" y="5321808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2008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article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2331720" y="5321808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Disputing Contraception: Muslim Reform, Secular Change and Fertility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640080" y="5797296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2006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book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2331720" y="5797296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Confronting Saffron Demography: Religion, Fertility, and Women's Status in India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640080" y="6473952"/>
            <a:ext cx="1097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kern="0" dirty="0">
                <a:solidFill>
                  <a:srgbClr val="3F3C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School of Social and Political Science  ·  University of Edinburgh</a:t>
            </a:r>
            <a:endParaRPr lang="en-US" sz="8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9E3FCF-3EA1-451D-A9D1-3D5ACC7171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258319"/>
            <a:ext cx="2911067" cy="6675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B5B3B8-A236-4538-91B7-E87A40C89C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498" y="470747"/>
            <a:ext cx="5515563" cy="4512733"/>
          </a:xfrm>
          <a:prstGeom prst="rect">
            <a:avLst/>
          </a:prstGeom>
        </p:spPr>
      </p:pic>
      <p:sp>
        <p:nvSpPr>
          <p:cNvPr id="17" name="Shape 0">
            <a:extLst>
              <a:ext uri="{FF2B5EF4-FFF2-40B4-BE49-F238E27FC236}">
                <a16:creationId xmlns:a16="http://schemas.microsoft.com/office/drawing/2014/main" id="{390932B2-57FE-4925-A11E-AC29BD692E7B}"/>
              </a:ext>
            </a:extLst>
          </p:cNvPr>
          <p:cNvSpPr/>
          <p:nvPr/>
        </p:nvSpPr>
        <p:spPr>
          <a:xfrm>
            <a:off x="0" y="-1"/>
            <a:ext cx="152400" cy="6925733"/>
          </a:xfrm>
          <a:prstGeom prst="rect">
            <a:avLst/>
          </a:prstGeom>
          <a:solidFill>
            <a:srgbClr val="D99A3A"/>
          </a:solidFill>
          <a:ln w="12700">
            <a:solidFill>
              <a:srgbClr val="C8553D"/>
            </a:solidFill>
            <a:prstDash val="solid"/>
          </a:ln>
        </p:spPr>
      </p:sp>
    </p:spTree>
  </p:cSld>
  <p:clrMapOvr>
    <a:masterClrMapping/>
  </p:clrMapOvr>
  <p:transition spd="med" advClick="0" advTm="8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C10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035040" y="4114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SOCIOLOGY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1417320"/>
            <a:ext cx="109728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800" i="1" dirty="0">
                <a:solidFill>
                  <a:srgbClr val="E8DEC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Roger Jeffery</a:t>
            </a:r>
            <a:endParaRPr lang="en-US" sz="7800" dirty="0"/>
          </a:p>
        </p:txBody>
      </p:sp>
      <p:sp>
        <p:nvSpPr>
          <p:cNvPr id="5" name="Text 3"/>
          <p:cNvSpPr/>
          <p:nvPr/>
        </p:nvSpPr>
        <p:spPr>
          <a:xfrm>
            <a:off x="640080" y="333756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India · Health · Pharmaceuticals · Higher Education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40080" y="40690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SELECTED PUBLICATIONS · 21 TOTAL IN SPS RESEARCH EXPLORER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640080" y="4370832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2021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book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2331720" y="4370832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Reforming Education and Challenging Inequalities in Southern Contexts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640080" y="4846320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2018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2331720" y="4846320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Structure, Organization and Knowledge of the Indian Clinical Trials Industry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640080" y="5321808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2016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book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2331720" y="5321808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From the Margins to the Mainstream: Institutionalising Minorities in South Asia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640080" y="5797296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2011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article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2331720" y="5797296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Trust and the Regulation of Pharmaceuticals: South Asia in a Globalised World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640080" y="6473952"/>
            <a:ext cx="1097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kern="0" dirty="0">
                <a:solidFill>
                  <a:srgbClr val="3F3C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School of Social and Political Science  ·  University of Edinburgh</a:t>
            </a:r>
            <a:endParaRPr lang="en-US" sz="8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DEF7C1-CAEE-4A24-AEB5-26930D207C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258319"/>
            <a:ext cx="2911067" cy="6675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642071-2E9D-4B81-BE7E-D103404B21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127" y="184743"/>
            <a:ext cx="6155699" cy="5036481"/>
          </a:xfrm>
          <a:prstGeom prst="rect">
            <a:avLst/>
          </a:prstGeom>
        </p:spPr>
      </p:pic>
      <p:sp>
        <p:nvSpPr>
          <p:cNvPr id="17" name="Shape 0">
            <a:extLst>
              <a:ext uri="{FF2B5EF4-FFF2-40B4-BE49-F238E27FC236}">
                <a16:creationId xmlns:a16="http://schemas.microsoft.com/office/drawing/2014/main" id="{1426B16E-C263-4790-ADCA-1DAB2646E32C}"/>
              </a:ext>
            </a:extLst>
          </p:cNvPr>
          <p:cNvSpPr/>
          <p:nvPr/>
        </p:nvSpPr>
        <p:spPr>
          <a:xfrm>
            <a:off x="0" y="-1"/>
            <a:ext cx="152400" cy="6925733"/>
          </a:xfrm>
          <a:prstGeom prst="rect">
            <a:avLst/>
          </a:prstGeom>
          <a:solidFill>
            <a:srgbClr val="D99A3A"/>
          </a:solidFill>
          <a:ln w="12700">
            <a:solidFill>
              <a:srgbClr val="C8553D"/>
            </a:solidFill>
            <a:prstDash val="solid"/>
          </a:ln>
        </p:spPr>
      </p:sp>
    </p:spTree>
  </p:cSld>
  <p:clrMapOvr>
    <a:masterClrMapping/>
  </p:clrMapOvr>
  <p:transition spd="med" advClick="0" advTm="8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C10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035040" y="4114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SOCIAL ANTHROPOLOGY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1417320"/>
            <a:ext cx="109728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800" i="1" dirty="0">
                <a:solidFill>
                  <a:srgbClr val="E8DEC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Anthony Good</a:t>
            </a:r>
            <a:endParaRPr lang="en-US" sz="7800" dirty="0"/>
          </a:p>
        </p:txBody>
      </p:sp>
      <p:sp>
        <p:nvSpPr>
          <p:cNvPr id="5" name="Text 3"/>
          <p:cNvSpPr/>
          <p:nvPr/>
        </p:nvSpPr>
        <p:spPr>
          <a:xfrm>
            <a:off x="640080" y="333756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Tamil Nadu · Sri Lanka · Religion · Law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40080" y="40690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SELECTED PUBLICATIONS · 14 TOTAL IN SPS RESEARCH EXPLORER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640080" y="4370832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2023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book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2331720" y="4370832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Animal Sacrifice, Religion and Law in South Asia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640080" y="4846320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2015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book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2331720" y="4846320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Of Doubt and Proof: Ritual and Legal Practices of Judgment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640080" y="5321808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2004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book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2331720" y="5321808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Worship and the Ceremonial Economy of a Royal South Indian Temple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640080" y="5797296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1991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book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2331720" y="5797296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The Female Bridegroom: Life-Crisis Rituals in South India and Sri Lanka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640080" y="6473952"/>
            <a:ext cx="1097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kern="0" dirty="0">
                <a:solidFill>
                  <a:srgbClr val="3F3C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School of Social and Political Science  ·  University of Edinburgh</a:t>
            </a:r>
            <a:endParaRPr lang="en-US" sz="8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5FDA63-207C-4C81-B69A-23A02701E9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258319"/>
            <a:ext cx="2911067" cy="6675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58FF45-0259-4621-81A0-0F265D3DEF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907" y="617220"/>
            <a:ext cx="6090920" cy="4983480"/>
          </a:xfrm>
          <a:prstGeom prst="rect">
            <a:avLst/>
          </a:prstGeom>
        </p:spPr>
      </p:pic>
      <p:sp>
        <p:nvSpPr>
          <p:cNvPr id="18" name="Shape 0">
            <a:extLst>
              <a:ext uri="{FF2B5EF4-FFF2-40B4-BE49-F238E27FC236}">
                <a16:creationId xmlns:a16="http://schemas.microsoft.com/office/drawing/2014/main" id="{7F57A7F3-6585-4A89-A2A4-FB33E873D493}"/>
              </a:ext>
            </a:extLst>
          </p:cNvPr>
          <p:cNvSpPr/>
          <p:nvPr/>
        </p:nvSpPr>
        <p:spPr>
          <a:xfrm>
            <a:off x="0" y="-1"/>
            <a:ext cx="152400" cy="6925733"/>
          </a:xfrm>
          <a:prstGeom prst="rect">
            <a:avLst/>
          </a:prstGeom>
          <a:solidFill>
            <a:srgbClr val="D99A3A"/>
          </a:solidFill>
          <a:ln w="12700">
            <a:solidFill>
              <a:srgbClr val="C8553D"/>
            </a:solidFill>
            <a:prstDash val="solid"/>
          </a:ln>
        </p:spPr>
      </p:sp>
    </p:spTree>
  </p:cSld>
  <p:clrMapOvr>
    <a:masterClrMapping/>
  </p:clrMapOvr>
  <p:transition spd="med" advClick="0" advTm="8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C10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035040" y="4114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SOCIOLOGY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1417320"/>
            <a:ext cx="109728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800" i="1" dirty="0">
                <a:solidFill>
                  <a:srgbClr val="E8DEC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Hugo Gorringe</a:t>
            </a:r>
            <a:endParaRPr lang="en-US" sz="7800" dirty="0"/>
          </a:p>
        </p:txBody>
      </p:sp>
      <p:sp>
        <p:nvSpPr>
          <p:cNvPr id="5" name="Text 3"/>
          <p:cNvSpPr/>
          <p:nvPr/>
        </p:nvSpPr>
        <p:spPr>
          <a:xfrm>
            <a:off x="640080" y="333756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Tamil Nadu · Caste · Dalit Movements · Gender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40080" y="40690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SELECTED PUBLICATIONS · 18 TOTAL IN SPS RESEARCH EXPLORER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640080" y="4370832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2024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book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2331720" y="4370832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Gender in South Asia and Beyond: Essays in Honour of Patricia Jeffery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640080" y="4846320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2023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book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2331720" y="4846320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Caste in Everyday Life: Experience and Affect in Indian Society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640080" y="5321808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2018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2331720" y="5321808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Rescuing Gender from the Dalit Trap: Caste and Gender in Tamil Dalit Movements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640080" y="5797296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2014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2331720" y="5797296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Legislating for Liberation? Dalit Electoral Politics and Social Change in Tamil Nadu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640080" y="6473952"/>
            <a:ext cx="1097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kern="0" dirty="0">
                <a:solidFill>
                  <a:srgbClr val="3F3C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School of Social and Political Science  ·  University of Edinburgh</a:t>
            </a:r>
            <a:endParaRPr lang="en-US" sz="85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90A365-1841-4C1B-B007-3B344D54B9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258319"/>
            <a:ext cx="2911067" cy="6675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D028DC-6176-4712-BB9F-27CBBD3626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767" y="834813"/>
            <a:ext cx="5238233" cy="4285827"/>
          </a:xfrm>
          <a:prstGeom prst="rect">
            <a:avLst/>
          </a:prstGeom>
        </p:spPr>
      </p:pic>
      <p:sp>
        <p:nvSpPr>
          <p:cNvPr id="17" name="Shape 0">
            <a:extLst>
              <a:ext uri="{FF2B5EF4-FFF2-40B4-BE49-F238E27FC236}">
                <a16:creationId xmlns:a16="http://schemas.microsoft.com/office/drawing/2014/main" id="{105C0116-DE21-4B86-A12C-605C9A318995}"/>
              </a:ext>
            </a:extLst>
          </p:cNvPr>
          <p:cNvSpPr/>
          <p:nvPr/>
        </p:nvSpPr>
        <p:spPr>
          <a:xfrm>
            <a:off x="0" y="-1"/>
            <a:ext cx="152400" cy="6925733"/>
          </a:xfrm>
          <a:prstGeom prst="rect">
            <a:avLst/>
          </a:prstGeom>
          <a:solidFill>
            <a:srgbClr val="D99A3A"/>
          </a:solidFill>
          <a:ln w="12700">
            <a:solidFill>
              <a:srgbClr val="C8553D"/>
            </a:solidFill>
            <a:prstDash val="solid"/>
          </a:ln>
        </p:spPr>
      </p:sp>
    </p:spTree>
  </p:cSld>
  <p:clrMapOvr>
    <a:masterClrMapping/>
  </p:clrMapOvr>
  <p:transition spd="med" advClick="0" advTm="8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C10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035040" y="4114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POLITICS &amp; INTERNATIONAL RELATIONS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1417320"/>
            <a:ext cx="109728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800" i="1" dirty="0">
                <a:solidFill>
                  <a:srgbClr val="E8DEC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Wilfried Swenden</a:t>
            </a:r>
            <a:endParaRPr lang="en-US" sz="7800" dirty="0"/>
          </a:p>
        </p:txBody>
      </p:sp>
      <p:sp>
        <p:nvSpPr>
          <p:cNvPr id="5" name="Text 3"/>
          <p:cNvSpPr/>
          <p:nvPr/>
        </p:nvSpPr>
        <p:spPr>
          <a:xfrm>
            <a:off x="640080" y="333756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India · Federalism · Territorial Politics · South Asia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40080" y="40690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kern="0" spc="6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SELECTED PUBLICATIONS · 16 TOTAL IN SPS RESEARCH EXPLORER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640080" y="4370832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2025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2331720" y="4370832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Covid-19: How Has Indian Federalism Done?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640080" y="4846320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2022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2331720" y="4846320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India: An Emerging or Fragile Federation?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640080" y="5321808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2018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2331720" y="5321808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Territorial Politics in South Asia: Accommodation and Majoritarianism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640080" y="5797296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2018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article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2331720" y="5797296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Governing Diversity in South Asia: India and Pakistan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640080" y="6473952"/>
            <a:ext cx="1097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kern="0" dirty="0">
                <a:solidFill>
                  <a:srgbClr val="3F3C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School of Social and Political Science  ·  University of Edinburgh</a:t>
            </a:r>
            <a:endParaRPr lang="en-US" sz="8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E64E6E-9A54-403D-839D-80E966FB20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258319"/>
            <a:ext cx="2911067" cy="66756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1A99D4C-AA6F-44A5-9F21-563CE1B7C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9306" y="1501426"/>
            <a:ext cx="2842154" cy="39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hape 0">
            <a:extLst>
              <a:ext uri="{FF2B5EF4-FFF2-40B4-BE49-F238E27FC236}">
                <a16:creationId xmlns:a16="http://schemas.microsoft.com/office/drawing/2014/main" id="{89BB386F-F3E0-4ECB-A92C-8BF023332DBB}"/>
              </a:ext>
            </a:extLst>
          </p:cNvPr>
          <p:cNvSpPr/>
          <p:nvPr/>
        </p:nvSpPr>
        <p:spPr>
          <a:xfrm>
            <a:off x="0" y="-1"/>
            <a:ext cx="152400" cy="6925733"/>
          </a:xfrm>
          <a:prstGeom prst="rect">
            <a:avLst/>
          </a:prstGeom>
          <a:solidFill>
            <a:srgbClr val="D99A3A"/>
          </a:solidFill>
          <a:ln w="12700">
            <a:solidFill>
              <a:srgbClr val="C8553D"/>
            </a:solidFill>
            <a:prstDash val="solid"/>
          </a:ln>
        </p:spPr>
      </p:sp>
    </p:spTree>
  </p:cSld>
  <p:clrMapOvr>
    <a:masterClrMapping/>
  </p:clrMapOvr>
  <p:transition spd="med" advClick="0" advTm="8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C10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035040" y="4114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SOCIOLOGY · SOUTH ASIAN STUDIES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1417320"/>
            <a:ext cx="109728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800" i="1" dirty="0">
                <a:solidFill>
                  <a:srgbClr val="E8DEC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Dhaneswar Bhoi</a:t>
            </a:r>
            <a:endParaRPr lang="en-US" sz="7800" dirty="0"/>
          </a:p>
        </p:txBody>
      </p:sp>
      <p:sp>
        <p:nvSpPr>
          <p:cNvPr id="5" name="Text 3"/>
          <p:cNvSpPr/>
          <p:nvPr/>
        </p:nvSpPr>
        <p:spPr>
          <a:xfrm>
            <a:off x="640080" y="333756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India · Dalit Studies · Higher Education · Caste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40080" y="40690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SELECTED PUBLICATIONS · 11 TOTAL IN SPS RESEARCH EXPLORER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640080" y="4370832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2025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article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2331720" y="4370832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Caste, Mental Health and Self-Harm: Dalit Students at the Indian University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640080" y="4846320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2023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book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2331720" y="4846320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Caste in Everyday Life: Experience and Affect in Indian Society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640080" y="5321808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2022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2331720" y="5321808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Educational Development and Muslims: Higher Education in India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640080" y="5797296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2021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2331720" y="5797296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Article 370, Ambedkar and National Integration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640080" y="6473952"/>
            <a:ext cx="1097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kern="0" dirty="0">
                <a:solidFill>
                  <a:srgbClr val="3F3C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School of Social and Political Science  ·  University of Edinburgh</a:t>
            </a:r>
            <a:endParaRPr lang="en-US" sz="8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235A5D6-19D6-4BC3-BA15-0B9819C84D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955" y="731520"/>
            <a:ext cx="5188147" cy="42448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3CD007-7207-4424-BBF9-82FF62DB7D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258319"/>
            <a:ext cx="2911067" cy="667568"/>
          </a:xfrm>
          <a:prstGeom prst="rect">
            <a:avLst/>
          </a:prstGeom>
        </p:spPr>
      </p:pic>
      <p:sp>
        <p:nvSpPr>
          <p:cNvPr id="19" name="Shape 0">
            <a:extLst>
              <a:ext uri="{FF2B5EF4-FFF2-40B4-BE49-F238E27FC236}">
                <a16:creationId xmlns:a16="http://schemas.microsoft.com/office/drawing/2014/main" id="{5C11FF8D-7DE6-4336-BD3B-D1A9821D242A}"/>
              </a:ext>
            </a:extLst>
          </p:cNvPr>
          <p:cNvSpPr/>
          <p:nvPr/>
        </p:nvSpPr>
        <p:spPr>
          <a:xfrm>
            <a:off x="0" y="-1"/>
            <a:ext cx="152400" cy="6925733"/>
          </a:xfrm>
          <a:prstGeom prst="rect">
            <a:avLst/>
          </a:prstGeom>
          <a:solidFill>
            <a:srgbClr val="D99A3A"/>
          </a:solidFill>
          <a:ln w="12700">
            <a:solidFill>
              <a:srgbClr val="C8553D"/>
            </a:solidFill>
            <a:prstDash val="solid"/>
          </a:ln>
        </p:spPr>
      </p:sp>
    </p:spTree>
  </p:cSld>
  <p:clrMapOvr>
    <a:masterClrMapping/>
  </p:clrMapOvr>
  <p:transition spd="med" advClick="0" advTm="8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C10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035040" y="4114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SOCIAL POLICY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1417320"/>
            <a:ext cx="109728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800" i="1" dirty="0">
                <a:solidFill>
                  <a:srgbClr val="E8DEC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Kaveri Qureshi</a:t>
            </a:r>
            <a:endParaRPr lang="en-US" sz="7800" dirty="0"/>
          </a:p>
        </p:txBody>
      </p:sp>
      <p:sp>
        <p:nvSpPr>
          <p:cNvPr id="5" name="Text 3"/>
          <p:cNvSpPr/>
          <p:nvPr/>
        </p:nvSpPr>
        <p:spPr>
          <a:xfrm>
            <a:off x="640080" y="333756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British South Asia · Gender · Health · Diaspora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40080" y="40690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SELECTED PUBLICATIONS · 11 TOTAL IN SPS RESEARCH EXPLORER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640080" y="4370832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2025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article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2331720" y="4370832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Relational Logics of Child Maintenance and Post-Separation Economic Abuse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640080" y="4846320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2021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2331720" y="4846320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Of Salsa and singlemuslim.com: Identity Shifts in Middle-Aged Muslim Women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640080" y="5321808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2018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2331720" y="5321808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Womanhood Implies Travel: Punjabi Marriage Migration between India and Britain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640080" y="5797296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2016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book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2331720" y="5797296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Marital Breakdown among British Asians: Conjugality, Legal Pluralism and New Kinship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640080" y="6473952"/>
            <a:ext cx="1097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kern="0" dirty="0">
                <a:solidFill>
                  <a:srgbClr val="3F3C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School of Social and Political Science  ·  University of Edinburgh</a:t>
            </a:r>
            <a:endParaRPr lang="en-US" sz="8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100188-A4F5-425E-AA86-F4D425645E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258319"/>
            <a:ext cx="2911067" cy="6675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B5B068-CFCB-4ADC-B444-AF54EC5057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566" y="825668"/>
            <a:ext cx="4623554" cy="3782908"/>
          </a:xfrm>
          <a:prstGeom prst="rect">
            <a:avLst/>
          </a:prstGeom>
        </p:spPr>
      </p:pic>
      <p:sp>
        <p:nvSpPr>
          <p:cNvPr id="17" name="Shape 0">
            <a:extLst>
              <a:ext uri="{FF2B5EF4-FFF2-40B4-BE49-F238E27FC236}">
                <a16:creationId xmlns:a16="http://schemas.microsoft.com/office/drawing/2014/main" id="{7841FF2B-2B64-4D60-865E-3900C49F9CA2}"/>
              </a:ext>
            </a:extLst>
          </p:cNvPr>
          <p:cNvSpPr/>
          <p:nvPr/>
        </p:nvSpPr>
        <p:spPr>
          <a:xfrm>
            <a:off x="0" y="-1"/>
            <a:ext cx="152400" cy="6925733"/>
          </a:xfrm>
          <a:prstGeom prst="rect">
            <a:avLst/>
          </a:prstGeom>
          <a:solidFill>
            <a:srgbClr val="D99A3A"/>
          </a:solidFill>
          <a:ln w="12700">
            <a:solidFill>
              <a:srgbClr val="C8553D"/>
            </a:solidFill>
            <a:prstDash val="solid"/>
          </a:ln>
        </p:spPr>
      </p:sp>
    </p:spTree>
  </p:cSld>
  <p:clrMapOvr>
    <a:masterClrMapping/>
  </p:clrMapOvr>
  <p:transition spd="med" advClick="0" advTm="8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C10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035040" y="4114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SOCIAL ANTHROPOLOGY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1417320"/>
            <a:ext cx="109728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800" i="1" dirty="0">
                <a:solidFill>
                  <a:srgbClr val="E8DEC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Jacob Copeman</a:t>
            </a:r>
            <a:endParaRPr lang="en-US" sz="7800" dirty="0"/>
          </a:p>
        </p:txBody>
      </p:sp>
      <p:sp>
        <p:nvSpPr>
          <p:cNvPr id="5" name="Text 3"/>
          <p:cNvSpPr/>
          <p:nvPr/>
        </p:nvSpPr>
        <p:spPr>
          <a:xfrm>
            <a:off x="640080" y="333756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India · Religion · Blood · Secularism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40080" y="40690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kern="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SELECTED PUBLICATIONS · 8 TOTAL IN SPS RESEARCH EXPLORER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640080" y="4370832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2021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chapter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2331720" y="4370832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Anonymity and Transgression: Caste, Social Reform, and Blood Donation in India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640080" y="4846320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2018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article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2331720" y="4846320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Ungiven: Philanthropy as Critique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640080" y="5321808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2015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article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2331720" y="5321808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Secularism's Names: Commitment to Confusion and the Pedagogy of the Name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640080" y="5797296"/>
            <a:ext cx="155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99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2012</a:t>
            </a:r>
            <a:r>
              <a:rPr lang="en-US" sz="900" kern="0" spc="400" dirty="0">
                <a:solidFill>
                  <a:srgbClr val="6E68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   book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2331720" y="5797296"/>
            <a:ext cx="9326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B0A89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rmorant Garamond" pitchFamily="34" charset="-120"/>
              </a:rPr>
              <a:t>Veins of Devotion: Blood Donation and Religious Experience in North India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640080" y="6473952"/>
            <a:ext cx="1097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kern="0" dirty="0">
                <a:solidFill>
                  <a:srgbClr val="3F3C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itchFamily="34" charset="-120"/>
              </a:rPr>
              <a:t>School of Social and Political Science  ·  University of Edinburgh</a:t>
            </a:r>
            <a:endParaRPr lang="en-US" sz="8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6ED28A-4C59-4891-8523-B17792BC80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258319"/>
            <a:ext cx="2911067" cy="6675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B08926-3E26-46C6-8DD7-7D79E64249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380" y="721699"/>
            <a:ext cx="4495800" cy="3678382"/>
          </a:xfrm>
          <a:prstGeom prst="rect">
            <a:avLst/>
          </a:prstGeom>
        </p:spPr>
      </p:pic>
      <p:sp>
        <p:nvSpPr>
          <p:cNvPr id="17" name="Shape 0">
            <a:extLst>
              <a:ext uri="{FF2B5EF4-FFF2-40B4-BE49-F238E27FC236}">
                <a16:creationId xmlns:a16="http://schemas.microsoft.com/office/drawing/2014/main" id="{A8F1BB77-1A2A-4E85-B3B1-E997F94D0CBF}"/>
              </a:ext>
            </a:extLst>
          </p:cNvPr>
          <p:cNvSpPr/>
          <p:nvPr/>
        </p:nvSpPr>
        <p:spPr>
          <a:xfrm>
            <a:off x="0" y="-1"/>
            <a:ext cx="152400" cy="6925733"/>
          </a:xfrm>
          <a:prstGeom prst="rect">
            <a:avLst/>
          </a:prstGeom>
          <a:solidFill>
            <a:srgbClr val="D99A3A"/>
          </a:solidFill>
          <a:ln w="12700">
            <a:solidFill>
              <a:srgbClr val="C8553D"/>
            </a:solidFill>
            <a:prstDash val="solid"/>
          </a:ln>
        </p:spPr>
      </p:sp>
    </p:spTree>
  </p:cSld>
  <p:clrMapOvr>
    <a:masterClrMapping/>
  </p:clrMapOvr>
  <p:transition spd="med" advClick="0" advTm="8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osting xmlns="114292c4-3025-4e0c-a59a-0b9ee8a888d9" xsi:nil="true"/>
    <TaxCatchAll xmlns="cf38ce8f-e0da-446a-be9a-81cfb10b6345" xsi:nil="true"/>
    <lcf76f155ced4ddcb4097134ff3c332f xmlns="114292c4-3025-4e0c-a59a-0b9ee8a888d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AB6FA8C5AC94F91705EF1E47C84C5" ma:contentTypeVersion="21" ma:contentTypeDescription="Create a new document." ma:contentTypeScope="" ma:versionID="f5714e51a1f55c38d3301421500f86ca">
  <xsd:schema xmlns:xsd="http://www.w3.org/2001/XMLSchema" xmlns:xs="http://www.w3.org/2001/XMLSchema" xmlns:p="http://schemas.microsoft.com/office/2006/metadata/properties" xmlns:ns2="114292c4-3025-4e0c-a59a-0b9ee8a888d9" xmlns:ns3="cf38ce8f-e0da-446a-be9a-81cfb10b6345" targetNamespace="http://schemas.microsoft.com/office/2006/metadata/properties" ma:root="true" ma:fieldsID="09e062fbd18e2c55a7f9f32c8a26e214" ns2:_="" ns3:_="">
    <xsd:import namespace="114292c4-3025-4e0c-a59a-0b9ee8a888d9"/>
    <xsd:import namespace="cf38ce8f-e0da-446a-be9a-81cfb10b63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osting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292c4-3025-4e0c-a59a-0b9ee8a888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osting" ma:index="26" nillable="true" ma:displayName="Hosting" ma:format="Dropdown" ma:internalName="Hostin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alks"/>
                    <xsd:enumeration value="Tours"/>
                    <xsd:enumeration value="Information desks"/>
                    <xsd:enumeration value="talks/tours/information desks"/>
                    <xsd:enumeration value="Queuing"/>
                    <xsd:enumeration value="Catering"/>
                  </xsd:restriction>
                </xsd:simpleType>
              </xsd:element>
            </xsd:sequence>
          </xsd:extension>
        </xsd:complexContent>
      </xsd:complex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8ce8f-e0da-446a-be9a-81cfb10b63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6fb4db1-f026-4bf3-aec5-d649249515ca}" ma:internalName="TaxCatchAll" ma:showField="CatchAllData" ma:web="cf38ce8f-e0da-446a-be9a-81cfb10b63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E4BCCD-EA21-4681-AE61-E2D6168A55F5}">
  <ds:schemaRefs>
    <ds:schemaRef ds:uri="http://schemas.microsoft.com/office/2006/metadata/properties"/>
    <ds:schemaRef ds:uri="http://schemas.microsoft.com/office/infopath/2007/PartnerControls"/>
    <ds:schemaRef ds:uri="114292c4-3025-4e0c-a59a-0b9ee8a888d9"/>
    <ds:schemaRef ds:uri="cf38ce8f-e0da-446a-be9a-81cfb10b6345"/>
  </ds:schemaRefs>
</ds:datastoreItem>
</file>

<file path=customXml/itemProps2.xml><?xml version="1.0" encoding="utf-8"?>
<ds:datastoreItem xmlns:ds="http://schemas.openxmlformats.org/officeDocument/2006/customXml" ds:itemID="{6F6DCA5A-51D4-4B69-A133-4A0F9510B8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4292c4-3025-4e0c-a59a-0b9ee8a888d9"/>
    <ds:schemaRef ds:uri="cf38ce8f-e0da-446a-be9a-81cfb10b63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29D6F9-2A41-47CF-B2A6-0B7EF6EDF8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1371</Words>
  <Application>Microsoft Office PowerPoint</Application>
  <PresentationFormat>Widescreen</PresentationFormat>
  <Paragraphs>229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Crimson Pro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 · Research on India &amp; Southeast Asia</dc:title>
  <dc:subject>A roster of scholars</dc:subject>
  <dc:creator>School of Social and Political Science</dc:creator>
  <cp:lastModifiedBy>Rhiannon Carter</cp:lastModifiedBy>
  <cp:revision>10</cp:revision>
  <dcterms:created xsi:type="dcterms:W3CDTF">2026-05-17T19:56:56Z</dcterms:created>
  <dcterms:modified xsi:type="dcterms:W3CDTF">2026-06-10T10:48:18Z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0x01010035AAB6FA8C5AC94F91705EF1E47C84C5</vt:lpwstr>
  </property>
  <property fmtid="{D5CDD505-2E9C-101B-9397-08002B2CF9AE}" pid="3" name="MediaServiceImageTags">
    <vt:lpwstr/>
  </property>
</Properties>
</file>