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17"/>
  </p:notesMasterIdLst>
  <p:sldIdLst>
    <p:sldId id="257" r:id="rId6"/>
    <p:sldId id="285" r:id="rId7"/>
    <p:sldId id="286" r:id="rId8"/>
    <p:sldId id="287" r:id="rId9"/>
    <p:sldId id="288" r:id="rId10"/>
    <p:sldId id="289" r:id="rId11"/>
    <p:sldId id="290" r:id="rId12"/>
    <p:sldId id="272" r:id="rId13"/>
    <p:sldId id="283" r:id="rId14"/>
    <p:sldId id="284" r:id="rId15"/>
    <p:sldId id="28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90" autoAdjust="0"/>
    <p:restoredTop sz="72497" autoAdjust="0"/>
  </p:normalViewPr>
  <p:slideViewPr>
    <p:cSldViewPr snapToGrid="0">
      <p:cViewPr varScale="1">
        <p:scale>
          <a:sx n="47" d="100"/>
          <a:sy n="47" d="100"/>
        </p:scale>
        <p:origin x="14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B22B7-56A3-4649-9705-5A2E2C2D0CCE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61712-B637-4A04-8431-253CC457D2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380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EBF0-1DF5-4036-A4E9-331DDAFBD37C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48BD-CCE4-4B4F-8C78-A7EDA1A7871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-432726" y="-171400"/>
            <a:ext cx="13057451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287014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EBF0-1DF5-4036-A4E9-331DDAFBD37C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48BD-CCE4-4B4F-8C78-A7EDA1A787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183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EBF0-1DF5-4036-A4E9-331DDAFBD37C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48BD-CCE4-4B4F-8C78-A7EDA1A787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284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EBF0-1DF5-4036-A4E9-331DDAFBD37C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48BD-CCE4-4B4F-8C78-A7EDA1A7871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-432726" y="-171400"/>
            <a:ext cx="13057451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206683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45840"/>
            <a:ext cx="10972800" cy="10709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60849"/>
            <a:ext cx="10972800" cy="40653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EBF0-1DF5-4036-A4E9-331DDAFBD37C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48BD-CCE4-4B4F-8C78-A7EDA1A787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068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EBF0-1DF5-4036-A4E9-331DDAFBD37C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48BD-CCE4-4B4F-8C78-A7EDA1A787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296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EBF0-1DF5-4036-A4E9-331DDAFBD37C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48BD-CCE4-4B4F-8C78-A7EDA1A787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351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EBF0-1DF5-4036-A4E9-331DDAFBD37C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48BD-CCE4-4B4F-8C78-A7EDA1A787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345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EBF0-1DF5-4036-A4E9-331DDAFBD37C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48BD-CCE4-4B4F-8C78-A7EDA1A787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76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EBF0-1DF5-4036-A4E9-331DDAFBD37C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48BD-CCE4-4B4F-8C78-A7EDA1A787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693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EBF0-1DF5-4036-A4E9-331DDAFBD37C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48BD-CCE4-4B4F-8C78-A7EDA1A787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749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45840"/>
            <a:ext cx="10972800" cy="10709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60849"/>
            <a:ext cx="10972800" cy="40653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EBF0-1DF5-4036-A4E9-331DDAFBD37C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48BD-CCE4-4B4F-8C78-A7EDA1A787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71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EBF0-1DF5-4036-A4E9-331DDAFBD37C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48BD-CCE4-4B4F-8C78-A7EDA1A787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0206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EBF0-1DF5-4036-A4E9-331DDAFBD37C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48BD-CCE4-4B4F-8C78-A7EDA1A787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0686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EBF0-1DF5-4036-A4E9-331DDAFBD37C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48BD-CCE4-4B4F-8C78-A7EDA1A787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341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EBF0-1DF5-4036-A4E9-331DDAFBD37C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48BD-CCE4-4B4F-8C78-A7EDA1A787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883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EBF0-1DF5-4036-A4E9-331DDAFBD37C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48BD-CCE4-4B4F-8C78-A7EDA1A787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9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EBF0-1DF5-4036-A4E9-331DDAFBD37C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48BD-CCE4-4B4F-8C78-A7EDA1A787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118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EBF0-1DF5-4036-A4E9-331DDAFBD37C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48BD-CCE4-4B4F-8C78-A7EDA1A787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864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EBF0-1DF5-4036-A4E9-331DDAFBD37C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48BD-CCE4-4B4F-8C78-A7EDA1A787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098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EBF0-1DF5-4036-A4E9-331DDAFBD37C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48BD-CCE4-4B4F-8C78-A7EDA1A787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244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EBF0-1DF5-4036-A4E9-331DDAFBD37C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48BD-CCE4-4B4F-8C78-A7EDA1A787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196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701824"/>
            <a:ext cx="10972800" cy="1070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16833"/>
            <a:ext cx="10972800" cy="4209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2"/>
                </a:solidFill>
              </a:defRPr>
            </a:lvl1pPr>
          </a:lstStyle>
          <a:p>
            <a:fld id="{CE13EBF0-1DF5-4036-A4E9-331DDAFBD37C}" type="datetimeFigureOut">
              <a:rPr lang="en-GB" smtClean="0"/>
              <a:pPr/>
              <a:t>10/06/2026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21BC48BD-CCE4-4B4F-8C78-A7EDA1A7871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-144693" y="-79024"/>
            <a:ext cx="12577397" cy="877835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pic>
        <p:nvPicPr>
          <p:cNvPr id="1026" name="Picture 2" descr="C:\Users\gkinnear\Dropbox\Work\Recruitment\School logos\png\UoE_Mathematics_W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843" y="76641"/>
            <a:ext cx="2701767" cy="61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63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19140" rtl="0" eaLnBrk="1" latinLnBrk="0" hangingPunct="1">
        <a:spcBef>
          <a:spcPct val="0"/>
        </a:spcBef>
        <a:buNone/>
        <a:defRPr sz="5867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121914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2"/>
          </a:solidFill>
          <a:latin typeface="+mn-lt"/>
          <a:ea typeface="+mn-ea"/>
          <a:cs typeface="+mn-cs"/>
        </a:defRPr>
      </a:lvl1pPr>
      <a:lvl2pPr marL="990550" indent="-380981" algn="l" defTabSz="121914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2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2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2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701824"/>
            <a:ext cx="10972800" cy="1070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16833"/>
            <a:ext cx="10972800" cy="4209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2"/>
                </a:solidFill>
              </a:defRPr>
            </a:lvl1pPr>
          </a:lstStyle>
          <a:p>
            <a:fld id="{CE13EBF0-1DF5-4036-A4E9-331DDAFBD37C}" type="datetimeFigureOut">
              <a:rPr lang="en-GB" smtClean="0"/>
              <a:pPr/>
              <a:t>10/06/2026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21BC48BD-CCE4-4B4F-8C78-A7EDA1A7871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-144693" y="-79024"/>
            <a:ext cx="12577397" cy="877835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pic>
        <p:nvPicPr>
          <p:cNvPr id="1026" name="Picture 2" descr="C:\Users\gkinnear\Dropbox\Work\Recruitment\School logos\png\UoE_Mathematics_W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842" y="76641"/>
            <a:ext cx="2701767" cy="61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19170" rtl="0" eaLnBrk="1" latinLnBrk="0" hangingPunct="1">
        <a:spcBef>
          <a:spcPct val="0"/>
        </a:spcBef>
        <a:buNone/>
        <a:defRPr sz="5867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2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2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2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2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2386" y="4819973"/>
            <a:ext cx="6238204" cy="1239082"/>
          </a:xfrm>
          <a:solidFill>
            <a:schemeClr val="bg1">
              <a:alpha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/>
              <a:t>Mathematics MSc Programmes and Industry</a:t>
            </a:r>
            <a:br>
              <a:rPr lang="en-GB" sz="3600" b="1" dirty="0"/>
            </a:br>
            <a:br>
              <a:rPr lang="en-GB" sz="3600" b="1" dirty="0"/>
            </a:br>
            <a:br>
              <a:rPr lang="en-GB" sz="3600" dirty="0"/>
            </a:br>
            <a:br>
              <a:rPr lang="en-GB" sz="3600" dirty="0"/>
            </a:br>
            <a:endParaRPr lang="en-GB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17" y="1421901"/>
            <a:ext cx="8252618" cy="1883112"/>
          </a:xfrm>
          <a:prstGeom prst="rect">
            <a:avLst/>
          </a:prstGeom>
          <a:solidFill>
            <a:schemeClr val="tx1">
              <a:alpha val="59999"/>
            </a:schemeClr>
          </a:solidFill>
        </p:spPr>
      </p:pic>
      <p:cxnSp>
        <p:nvCxnSpPr>
          <p:cNvPr id="4" name="Straight Connector 3"/>
          <p:cNvCxnSpPr/>
          <p:nvPr/>
        </p:nvCxnSpPr>
        <p:spPr>
          <a:xfrm>
            <a:off x="9590067" y="-247973"/>
            <a:ext cx="0" cy="7105973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112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69708" y="76064"/>
            <a:ext cx="6164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Careers in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434101" y="1160980"/>
            <a:ext cx="10515600" cy="4533098"/>
          </a:xfrm>
        </p:spPr>
        <p:txBody>
          <a:bodyPr>
            <a:noAutofit/>
          </a:bodyPr>
          <a:lstStyle/>
          <a:p>
            <a:r>
              <a:rPr lang="en-GB" sz="3200" dirty="0"/>
              <a:t>Speakers showcase different career paths.</a:t>
            </a:r>
          </a:p>
          <a:p>
            <a:endParaRPr lang="en-GB" sz="3200" dirty="0"/>
          </a:p>
          <a:p>
            <a:r>
              <a:rPr lang="en-GB" sz="3200" dirty="0"/>
              <a:t>Workshops help students develop employability skills.</a:t>
            </a:r>
            <a:br>
              <a:rPr lang="en-GB" sz="3200" dirty="0"/>
            </a:br>
            <a:endParaRPr lang="en-GB" sz="3200" dirty="0"/>
          </a:p>
          <a:p>
            <a:r>
              <a:rPr lang="en-GB" sz="3200" dirty="0"/>
              <a:t>Demonstrate how a mathematics background is useful in a wide range of industries.</a:t>
            </a:r>
            <a:br>
              <a:rPr lang="en-GB" sz="3200" dirty="0"/>
            </a:br>
            <a:endParaRPr lang="en-GB" sz="3200" dirty="0"/>
          </a:p>
          <a:p>
            <a:r>
              <a:rPr lang="en-GB" sz="3200" dirty="0"/>
              <a:t>Students get advice on graduate programmes and applications.</a:t>
            </a:r>
          </a:p>
        </p:txBody>
      </p:sp>
    </p:spTree>
    <p:extLst>
      <p:ext uri="{BB962C8B-B14F-4D97-AF65-F5344CB8AC3E}">
        <p14:creationId xmlns:p14="http://schemas.microsoft.com/office/powerpoint/2010/main" val="617478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-773892" y="897305"/>
            <a:ext cx="8680219" cy="1070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600"/>
          </a:p>
        </p:txBody>
      </p:sp>
      <p:sp>
        <p:nvSpPr>
          <p:cNvPr id="5" name="TextBox 4"/>
          <p:cNvSpPr txBox="1"/>
          <p:nvPr/>
        </p:nvSpPr>
        <p:spPr>
          <a:xfrm>
            <a:off x="1269708" y="76064"/>
            <a:ext cx="6164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Student Industry Engagement  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234598" y="895887"/>
            <a:ext cx="10515600" cy="746934"/>
          </a:xfrm>
        </p:spPr>
        <p:txBody>
          <a:bodyPr>
            <a:normAutofit/>
          </a:bodyPr>
          <a:lstStyle/>
          <a:p>
            <a:r>
              <a:rPr lang="en-GB" sz="2800" dirty="0"/>
              <a:t>Business Development Executives (BDEs) </a:t>
            </a:r>
            <a:endParaRPr lang="en-GB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269708" y="1877869"/>
            <a:ext cx="9911131" cy="41236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r>
              <a:rPr lang="en-GB" sz="2400" b="1" dirty="0">
                <a:solidFill>
                  <a:schemeClr val="tx2"/>
                </a:solidFill>
                <a:latin typeface="+mj-lt"/>
              </a:rPr>
              <a:t>Key Activities</a:t>
            </a:r>
          </a:p>
          <a:p>
            <a:endParaRPr lang="en-GB" sz="2400" b="1" dirty="0">
              <a:solidFill>
                <a:schemeClr val="tx2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Facilitate relationships between the School and external organisations </a:t>
            </a:r>
            <a:br>
              <a:rPr lang="en-GB" sz="24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GB" sz="2400" dirty="0">
              <a:solidFill>
                <a:schemeClr val="tx2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Source and manage external </a:t>
            </a:r>
            <a:r>
              <a:rPr lang="en-GB" sz="2400" b="1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MSc dissertation projects</a:t>
            </a:r>
            <a:br>
              <a:rPr lang="en-GB" sz="2400" b="1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GB" sz="2400" b="1" dirty="0">
              <a:solidFill>
                <a:schemeClr val="tx2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Represent the School at external industry events</a:t>
            </a:r>
            <a:br>
              <a:rPr lang="en-GB" sz="24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GB" sz="2400" dirty="0">
              <a:solidFill>
                <a:schemeClr val="tx2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Connect </a:t>
            </a:r>
            <a:r>
              <a:rPr lang="en-GB" sz="2400" b="1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organisations with our students</a:t>
            </a:r>
            <a:br>
              <a:rPr lang="en-GB" sz="2400" b="1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GB" sz="2400" b="1" dirty="0">
              <a:solidFill>
                <a:schemeClr val="tx2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Facilitate events and activities related to Knowledge Exchange (KE) and Impact </a:t>
            </a:r>
            <a:r>
              <a:rPr lang="en-GB" dirty="0"/>
              <a:t>	</a:t>
            </a: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-621492" y="1049705"/>
            <a:ext cx="8680219" cy="1070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600"/>
          </a:p>
        </p:txBody>
      </p:sp>
    </p:spTree>
    <p:extLst>
      <p:ext uri="{BB962C8B-B14F-4D97-AF65-F5344CB8AC3E}">
        <p14:creationId xmlns:p14="http://schemas.microsoft.com/office/powerpoint/2010/main" val="4264965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7BD1E1-E236-901F-7C7F-981798FEB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2795B50-F516-DECC-2A3F-87821A0570AD}"/>
              </a:ext>
            </a:extLst>
          </p:cNvPr>
          <p:cNvSpPr txBox="1"/>
          <p:nvPr/>
        </p:nvSpPr>
        <p:spPr>
          <a:xfrm>
            <a:off x="1269708" y="76064"/>
            <a:ext cx="6164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Industry-Driven Teaching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F583359-C542-7154-8B3E-C39D1D537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4101" y="1160980"/>
            <a:ext cx="10515600" cy="45330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Our MSc students have access to industry-driven teaching, including:</a:t>
            </a:r>
          </a:p>
          <a:p>
            <a:pPr marL="0" indent="0">
              <a:buNone/>
            </a:pPr>
            <a:endParaRPr lang="en-GB" sz="2400" b="1" dirty="0"/>
          </a:p>
          <a:p>
            <a:r>
              <a:rPr lang="en-GB" sz="2400" dirty="0"/>
              <a:t>Industrial Mathematics</a:t>
            </a:r>
          </a:p>
          <a:p>
            <a:r>
              <a:rPr lang="en-GB" sz="2400" dirty="0"/>
              <a:t>Operational Research in the Energy Industry</a:t>
            </a:r>
          </a:p>
          <a:p>
            <a:r>
              <a:rPr lang="en-GB" sz="2400" dirty="0"/>
              <a:t>Optimization Methods in Finance</a:t>
            </a:r>
          </a:p>
          <a:p>
            <a:r>
              <a:rPr lang="en-GB" sz="2400" dirty="0"/>
              <a:t>Research Skills</a:t>
            </a:r>
          </a:p>
          <a:p>
            <a:r>
              <a:rPr lang="en-GB" sz="2400" dirty="0"/>
              <a:t>Stochastic Analysis in Finance</a:t>
            </a:r>
          </a:p>
          <a:p>
            <a:r>
              <a:rPr lang="en-GB" sz="2400" dirty="0"/>
              <a:t>Topics in Applied Operational Research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8293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4C927C-9499-59FA-8C30-012D176AB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1294663-96A3-3D54-A1C2-2855F724BF9E}"/>
              </a:ext>
            </a:extLst>
          </p:cNvPr>
          <p:cNvSpPr txBox="1"/>
          <p:nvPr/>
        </p:nvSpPr>
        <p:spPr>
          <a:xfrm>
            <a:off x="1269707" y="76064"/>
            <a:ext cx="7404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Mathematical Modelling – What It’s Not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35E912-CE84-AAAB-E9E5-90D9D78DED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089" y="911658"/>
            <a:ext cx="7867822" cy="50346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DE7C98-CCDB-8EBF-AACD-752DBB3BC686}"/>
              </a:ext>
            </a:extLst>
          </p:cNvPr>
          <p:cNvSpPr txBox="1"/>
          <p:nvPr/>
        </p:nvSpPr>
        <p:spPr>
          <a:xfrm>
            <a:off x="4262592" y="6197161"/>
            <a:ext cx="366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https://</a:t>
            </a:r>
            <a:r>
              <a:rPr lang="en-US" sz="2800" dirty="0" err="1"/>
              <a:t>xkcd.com</a:t>
            </a:r>
            <a:r>
              <a:rPr lang="en-US" sz="2800" dirty="0"/>
              <a:t>/605</a:t>
            </a:r>
          </a:p>
        </p:txBody>
      </p:sp>
    </p:spTree>
    <p:extLst>
      <p:ext uri="{BB962C8B-B14F-4D97-AF65-F5344CB8AC3E}">
        <p14:creationId xmlns:p14="http://schemas.microsoft.com/office/powerpoint/2010/main" val="1966310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F497D2-7B69-2965-B23B-09ED8130F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D25DAEB-20A6-B9F1-0FC9-984C664BA676}"/>
              </a:ext>
            </a:extLst>
          </p:cNvPr>
          <p:cNvSpPr txBox="1"/>
          <p:nvPr/>
        </p:nvSpPr>
        <p:spPr>
          <a:xfrm>
            <a:off x="1269707" y="76064"/>
            <a:ext cx="7132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Mathematical Modelling – What It Is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0407B0B-C178-480A-9F9E-6E701F23A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4101" y="1160980"/>
            <a:ext cx="10515600" cy="453309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2400" b="1" dirty="0"/>
          </a:p>
          <a:p>
            <a:r>
              <a:rPr lang="en-GB" sz="3200" dirty="0"/>
              <a:t>The development of a mathematical representation of an industrial (physical, biological, chemical, economic,…) situation.</a:t>
            </a:r>
            <a:br>
              <a:rPr lang="en-GB" sz="3200" dirty="0"/>
            </a:br>
            <a:endParaRPr lang="en-GB" sz="3200" dirty="0"/>
          </a:p>
          <a:p>
            <a:r>
              <a:rPr lang="en-GB" sz="3200"/>
              <a:t>“All </a:t>
            </a:r>
            <a:r>
              <a:rPr lang="en-GB" sz="3200" dirty="0"/>
              <a:t>models are wrong but some are </a:t>
            </a:r>
            <a:r>
              <a:rPr lang="en-GB" sz="3200"/>
              <a:t>useful.”</a:t>
            </a:r>
            <a:br>
              <a:rPr lang="en-GB" sz="3200" dirty="0"/>
            </a:br>
            <a:r>
              <a:rPr lang="en-GB" sz="3200" dirty="0"/>
              <a:t>[George Box (Statistician, 1978)]</a:t>
            </a:r>
            <a:br>
              <a:rPr lang="en-GB" sz="3200" dirty="0"/>
            </a:br>
            <a:endParaRPr lang="en-GB" sz="3200" dirty="0"/>
          </a:p>
          <a:p>
            <a:r>
              <a:rPr lang="en-GB" sz="3200" dirty="0"/>
              <a:t>Models are crucial in a huge range of industries.</a:t>
            </a:r>
          </a:p>
        </p:txBody>
      </p:sp>
    </p:spTree>
    <p:extLst>
      <p:ext uri="{BB962C8B-B14F-4D97-AF65-F5344CB8AC3E}">
        <p14:creationId xmlns:p14="http://schemas.microsoft.com/office/powerpoint/2010/main" val="3320169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A16CA0-AE21-F6FB-E867-3091A8189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FBD4E75-3C92-DA07-CFC5-EE30A2A6FBEE}"/>
              </a:ext>
            </a:extLst>
          </p:cNvPr>
          <p:cNvSpPr txBox="1"/>
          <p:nvPr/>
        </p:nvSpPr>
        <p:spPr>
          <a:xfrm>
            <a:off x="1269708" y="76064"/>
            <a:ext cx="7182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Mathematical Modelling - Examples</a:t>
            </a:r>
          </a:p>
        </p:txBody>
      </p:sp>
      <p:pic>
        <p:nvPicPr>
          <p:cNvPr id="2" name="Picture 1" descr="A graph of covid-19&#10;&#10;AI-generated content may be incorrect.">
            <a:extLst>
              <a:ext uri="{FF2B5EF4-FFF2-40B4-BE49-F238E27FC236}">
                <a16:creationId xmlns:a16="http://schemas.microsoft.com/office/drawing/2014/main" id="{AC2ADFCA-A458-5F40-1E6C-C67E0D8D9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516" y="1151223"/>
            <a:ext cx="3581867" cy="2827273"/>
          </a:xfrm>
          <a:prstGeom prst="rect">
            <a:avLst/>
          </a:prstGeom>
        </p:spPr>
      </p:pic>
      <p:pic>
        <p:nvPicPr>
          <p:cNvPr id="5" name="Picture 4" descr="A map of the uk&#10;&#10;AI-generated content may be incorrect.">
            <a:extLst>
              <a:ext uri="{FF2B5EF4-FFF2-40B4-BE49-F238E27FC236}">
                <a16:creationId xmlns:a16="http://schemas.microsoft.com/office/drawing/2014/main" id="{1EB511A7-AB72-0D9C-4F8F-39C1AE17D8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271" y="850341"/>
            <a:ext cx="3157861" cy="3157861"/>
          </a:xfrm>
          <a:prstGeom prst="rect">
            <a:avLst/>
          </a:prstGeom>
        </p:spPr>
      </p:pic>
      <p:pic>
        <p:nvPicPr>
          <p:cNvPr id="7" name="Picture 6" descr="A cricket field with a goal post&#10;&#10;AI-generated content may be incorrect.">
            <a:extLst>
              <a:ext uri="{FF2B5EF4-FFF2-40B4-BE49-F238E27FC236}">
                <a16:creationId xmlns:a16="http://schemas.microsoft.com/office/drawing/2014/main" id="{1DF2B2FD-A3BF-DF3C-4A7A-7A206BDBD6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0" y="4008202"/>
            <a:ext cx="4147946" cy="23348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1DB374-7D12-2F27-8674-B441AE25F2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355" y="4008202"/>
            <a:ext cx="3556028" cy="236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95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84AC0-7216-CCDB-4F4D-8CF6126F5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DE739CA-7A43-68B7-CCE2-49BFE16BAE9D}"/>
              </a:ext>
            </a:extLst>
          </p:cNvPr>
          <p:cNvSpPr txBox="1"/>
          <p:nvPr/>
        </p:nvSpPr>
        <p:spPr>
          <a:xfrm>
            <a:off x="1269708" y="76064"/>
            <a:ext cx="7182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Mathematical Modelling - Process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774962-48D3-A62F-0F6C-4D076B8A8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784" y="598455"/>
            <a:ext cx="6740432" cy="625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649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AD2265-6565-15F7-607C-9976F20C9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4081744-0FA2-3B43-BC6A-FA13B28677F4}"/>
              </a:ext>
            </a:extLst>
          </p:cNvPr>
          <p:cNvSpPr txBox="1"/>
          <p:nvPr/>
        </p:nvSpPr>
        <p:spPr>
          <a:xfrm>
            <a:off x="1269707" y="76064"/>
            <a:ext cx="7132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Modelling the Roman Empire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0DE3CAA-EE63-E9DD-379E-D1D5852FB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4101" y="1255058"/>
            <a:ext cx="10515600" cy="4439019"/>
          </a:xfrm>
        </p:spPr>
        <p:txBody>
          <a:bodyPr>
            <a:noAutofit/>
          </a:bodyPr>
          <a:lstStyle/>
          <a:p>
            <a:r>
              <a:rPr lang="en-GB" sz="3200" dirty="0"/>
              <a:t>We’re going to have a go at thinking about the first part of the modelling process.</a:t>
            </a:r>
            <a:br>
              <a:rPr lang="en-GB" sz="3200" dirty="0"/>
            </a:br>
            <a:endParaRPr lang="en-GB" sz="3200" dirty="0"/>
          </a:p>
          <a:p>
            <a:r>
              <a:rPr lang="en-GB" sz="3200" dirty="0"/>
              <a:t>We want to model the rise and fall of the Roman Empire.</a:t>
            </a:r>
            <a:br>
              <a:rPr lang="en-GB" sz="3200" dirty="0"/>
            </a:br>
            <a:endParaRPr lang="en-GB" sz="3200" dirty="0"/>
          </a:p>
          <a:p>
            <a:r>
              <a:rPr lang="en-GB" sz="3200" dirty="0"/>
              <a:t>No mathematical background is required and there’s (almost) no wrong answers!</a:t>
            </a:r>
            <a:br>
              <a:rPr lang="en-GB" sz="3200" dirty="0"/>
            </a:br>
            <a:endParaRPr lang="en-GB" sz="3200" dirty="0"/>
          </a:p>
          <a:p>
            <a:r>
              <a:rPr lang="en-GB" sz="3200" dirty="0"/>
              <a:t>https://</a:t>
            </a:r>
            <a:r>
              <a:rPr lang="en-GB" sz="3200" dirty="0" err="1"/>
              <a:t>www.youtube.com</a:t>
            </a:r>
            <a:r>
              <a:rPr lang="en-GB" sz="3200" dirty="0"/>
              <a:t>/</a:t>
            </a:r>
            <a:r>
              <a:rPr lang="en-GB" sz="3200" dirty="0" err="1"/>
              <a:t>watch?v</a:t>
            </a:r>
            <a:r>
              <a:rPr lang="en-GB" sz="3200" dirty="0"/>
              <a:t>=</a:t>
            </a:r>
            <a:r>
              <a:rPr lang="en-GB" sz="3200" dirty="0" err="1"/>
              <a:t>WaxeyHAOTWA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635152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69708" y="76064"/>
            <a:ext cx="6164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Dissertation with Industry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434101" y="1160980"/>
            <a:ext cx="10515600" cy="453309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2400" b="1" dirty="0"/>
          </a:p>
          <a:p>
            <a:r>
              <a:rPr lang="en-GB" sz="3200" dirty="0"/>
              <a:t>Students doing an industry-based project that have then joined the company. </a:t>
            </a:r>
          </a:p>
          <a:p>
            <a:r>
              <a:rPr lang="en-GB" sz="3200" dirty="0"/>
              <a:t>Examples:</a:t>
            </a:r>
          </a:p>
          <a:p>
            <a:pPr lvl="1"/>
            <a:r>
              <a:rPr lang="en-GB" sz="2400" dirty="0" err="1"/>
              <a:t>Flexitricity</a:t>
            </a:r>
            <a:endParaRPr lang="en-GB" sz="2400" dirty="0"/>
          </a:p>
          <a:p>
            <a:pPr lvl="1"/>
            <a:r>
              <a:rPr lang="en-GB" sz="2400" dirty="0"/>
              <a:t>Edinburgh Airport</a:t>
            </a:r>
          </a:p>
          <a:p>
            <a:pPr lvl="1"/>
            <a:r>
              <a:rPr lang="en-GB" sz="2400" dirty="0"/>
              <a:t>Sopra Steria</a:t>
            </a:r>
          </a:p>
          <a:p>
            <a:pPr lvl="1"/>
            <a:r>
              <a:rPr lang="en-GB" sz="2400" dirty="0"/>
              <a:t>GORS</a:t>
            </a:r>
          </a:p>
          <a:p>
            <a:pPr lvl="1"/>
            <a:r>
              <a:rPr lang="en-GB" sz="2400" dirty="0"/>
              <a:t>RBS</a:t>
            </a:r>
          </a:p>
        </p:txBody>
      </p:sp>
    </p:spTree>
    <p:extLst>
      <p:ext uri="{BB962C8B-B14F-4D97-AF65-F5344CB8AC3E}">
        <p14:creationId xmlns:p14="http://schemas.microsoft.com/office/powerpoint/2010/main" val="304704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69708" y="76064"/>
            <a:ext cx="6164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Challenges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434101" y="1160980"/>
            <a:ext cx="10515600" cy="453309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2400" b="1" dirty="0"/>
          </a:p>
          <a:p>
            <a:r>
              <a:rPr lang="en-GB" dirty="0"/>
              <a:t>MSc Challenge </a:t>
            </a:r>
          </a:p>
          <a:p>
            <a:pPr lvl="1"/>
            <a:r>
              <a:rPr lang="en-GB" dirty="0"/>
              <a:t>Interdisciplinary e.g., Earth Observation</a:t>
            </a:r>
          </a:p>
          <a:p>
            <a:pPr lvl="2"/>
            <a:endParaRPr lang="en-GB" dirty="0"/>
          </a:p>
          <a:p>
            <a:r>
              <a:rPr lang="en-GB" dirty="0"/>
              <a:t>OR Challenge</a:t>
            </a:r>
          </a:p>
          <a:p>
            <a:pPr lvl="1"/>
            <a:r>
              <a:rPr lang="en-GB" dirty="0"/>
              <a:t>Police Scotland</a:t>
            </a:r>
          </a:p>
          <a:p>
            <a:pPr marL="609585" lvl="1" indent="0">
              <a:buNone/>
            </a:pPr>
            <a:endParaRPr lang="en-GB" dirty="0"/>
          </a:p>
          <a:p>
            <a:pPr lvl="2"/>
            <a:endParaRPr lang="en-GB" dirty="0"/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3126819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UoE">
      <a:dk1>
        <a:sysClr val="windowText" lastClr="000000"/>
      </a:dk1>
      <a:lt1>
        <a:sysClr val="window" lastClr="FFFFFF"/>
      </a:lt1>
      <a:dk2>
        <a:srgbClr val="002654"/>
      </a:dk2>
      <a:lt2>
        <a:srgbClr val="C6D1D6"/>
      </a:lt2>
      <a:accent1>
        <a:srgbClr val="D81C3F"/>
      </a:accent1>
      <a:accent2>
        <a:srgbClr val="D60270"/>
      </a:accent2>
      <a:accent3>
        <a:srgbClr val="C66005"/>
      </a:accent3>
      <a:accent4>
        <a:srgbClr val="87005B"/>
      </a:accent4>
      <a:accent5>
        <a:srgbClr val="009BAA"/>
      </a:accent5>
      <a:accent6>
        <a:srgbClr val="EAAF0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UoE">
      <a:dk1>
        <a:sysClr val="windowText" lastClr="000000"/>
      </a:dk1>
      <a:lt1>
        <a:sysClr val="window" lastClr="FFFFFF"/>
      </a:lt1>
      <a:dk2>
        <a:srgbClr val="002654"/>
      </a:dk2>
      <a:lt2>
        <a:srgbClr val="C6D1D6"/>
      </a:lt2>
      <a:accent1>
        <a:srgbClr val="D81C3F"/>
      </a:accent1>
      <a:accent2>
        <a:srgbClr val="D60270"/>
      </a:accent2>
      <a:accent3>
        <a:srgbClr val="C66005"/>
      </a:accent3>
      <a:accent4>
        <a:srgbClr val="87005B"/>
      </a:accent4>
      <a:accent5>
        <a:srgbClr val="009BAA"/>
      </a:accent5>
      <a:accent6>
        <a:srgbClr val="EAAF0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14292c4-3025-4e0c-a59a-0b9ee8a888d9">
      <Terms xmlns="http://schemas.microsoft.com/office/infopath/2007/PartnerControls"/>
    </lcf76f155ced4ddcb4097134ff3c332f>
    <TaxCatchAll xmlns="cf38ce8f-e0da-446a-be9a-81cfb10b6345" xsi:nil="true"/>
    <Hosting xmlns="114292c4-3025-4e0c-a59a-0b9ee8a888d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AAB6FA8C5AC94F91705EF1E47C84C5" ma:contentTypeVersion="21" ma:contentTypeDescription="Create a new document." ma:contentTypeScope="" ma:versionID="f5714e51a1f55c38d3301421500f86ca">
  <xsd:schema xmlns:xsd="http://www.w3.org/2001/XMLSchema" xmlns:xs="http://www.w3.org/2001/XMLSchema" xmlns:p="http://schemas.microsoft.com/office/2006/metadata/properties" xmlns:ns2="114292c4-3025-4e0c-a59a-0b9ee8a888d9" xmlns:ns3="cf38ce8f-e0da-446a-be9a-81cfb10b6345" targetNamespace="http://schemas.microsoft.com/office/2006/metadata/properties" ma:root="true" ma:fieldsID="09e062fbd18e2c55a7f9f32c8a26e214" ns2:_="" ns3:_="">
    <xsd:import namespace="114292c4-3025-4e0c-a59a-0b9ee8a888d9"/>
    <xsd:import namespace="cf38ce8f-e0da-446a-be9a-81cfb10b63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Hosting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4292c4-3025-4e0c-a59a-0b9ee8a888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54eff52-6b6d-4e5f-a3b0-187f185b1d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Hosting" ma:index="26" nillable="true" ma:displayName="Hosting" ma:format="Dropdown" ma:internalName="Hosting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alks"/>
                    <xsd:enumeration value="Tours"/>
                    <xsd:enumeration value="Information desks"/>
                    <xsd:enumeration value="talks/tours/information desks"/>
                    <xsd:enumeration value="Queuing"/>
                    <xsd:enumeration value="Catering"/>
                  </xsd:restriction>
                </xsd:simpleType>
              </xsd:element>
            </xsd:sequence>
          </xsd:extension>
        </xsd:complexContent>
      </xsd:complex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38ce8f-e0da-446a-be9a-81cfb10b634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6fb4db1-f026-4bf3-aec5-d649249515ca}" ma:internalName="TaxCatchAll" ma:showField="CatchAllData" ma:web="cf38ce8f-e0da-446a-be9a-81cfb10b63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389B54-AB69-4059-A8BE-925B43A4E92F}">
  <ds:schemaRefs>
    <ds:schemaRef ds:uri="2272d056-351a-4bca-9c3c-75ebbf587c2b"/>
    <ds:schemaRef ds:uri="661a9d66-7297-4a05-9db2-c418aaf596f9"/>
    <ds:schemaRef ds:uri="78254363-a52b-4881-858b-9b32a4a84a5b"/>
    <ds:schemaRef ds:uri="9461d476-f210-4080-b35c-dfde507691f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114292c4-3025-4e0c-a59a-0b9ee8a888d9"/>
    <ds:schemaRef ds:uri="cf38ce8f-e0da-446a-be9a-81cfb10b6345"/>
  </ds:schemaRefs>
</ds:datastoreItem>
</file>

<file path=customXml/itemProps2.xml><?xml version="1.0" encoding="utf-8"?>
<ds:datastoreItem xmlns:ds="http://schemas.openxmlformats.org/officeDocument/2006/customXml" ds:itemID="{123DB9E0-2088-4CC5-817E-BC9C670F3D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2F870B-B325-4EE4-89BC-FFDC763F61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4292c4-3025-4e0c-a59a-0b9ee8a888d9"/>
    <ds:schemaRef ds:uri="cf38ce8f-e0da-446a-be9a-81cfb10b63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321</Words>
  <Application>Microsoft Office PowerPoint</Application>
  <PresentationFormat>Widescreen</PresentationFormat>
  <Paragraphs>56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2_Office Theme</vt:lpstr>
      <vt:lpstr>1_Office Theme</vt:lpstr>
      <vt:lpstr>Mathematics MSc Programmes and Industry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Business Development Executives (BDEs) </vt:lpstr>
    </vt:vector>
  </TitlesOfParts>
  <Company>University of Edinburgh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 Professor Iain Gordon Head of School</dc:title>
  <dc:creator>SANSOM Grace</dc:creator>
  <cp:lastModifiedBy>Rhiannon Carter</cp:lastModifiedBy>
  <cp:revision>22</cp:revision>
  <dcterms:created xsi:type="dcterms:W3CDTF">2019-11-12T17:03:24Z</dcterms:created>
  <dcterms:modified xsi:type="dcterms:W3CDTF">2026-06-10T11:10:51Z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0x01010035AAB6FA8C5AC94F91705EF1E47C84C5</vt:lpwstr>
  </property>
  <property fmtid="{D5CDD505-2E9C-101B-9397-08002B2CF9AE}" pid="3" name="MediaServiceImageTags">
    <vt:lpwstr/>
  </property>
</Properties>
</file>