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61" r:id="rId5"/>
    <p:sldId id="352" r:id="rId6"/>
    <p:sldId id="354" r:id="rId7"/>
    <p:sldId id="355" r:id="rId8"/>
    <p:sldId id="367" r:id="rId9"/>
    <p:sldId id="368" r:id="rId10"/>
    <p:sldId id="333" r:id="rId11"/>
    <p:sldId id="363" r:id="rId12"/>
    <p:sldId id="335" r:id="rId13"/>
    <p:sldId id="364" r:id="rId14"/>
    <p:sldId id="3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 East" initials="JE" lastIdx="1" clrIdx="0">
    <p:extLst>
      <p:ext uri="{19B8F6BF-5375-455C-9EA6-DF929625EA0E}">
        <p15:presenceInfo xmlns:p15="http://schemas.microsoft.com/office/powerpoint/2012/main" userId="S::jeast@ed.ac.uk::dd304f5e-3f6a-41cc-9e14-ceaf030470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2759" autoAdjust="0"/>
  </p:normalViewPr>
  <p:slideViewPr>
    <p:cSldViewPr snapToGrid="0">
      <p:cViewPr varScale="1">
        <p:scale>
          <a:sx n="54" d="100"/>
          <a:sy n="54" d="100"/>
        </p:scale>
        <p:origin x="10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5376D-F4D0-4AB1-8968-E27DC1A02703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D912B-AEF8-4F23-B98A-99DE42F56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43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3C7CA-2DA2-4A19-B93B-F4D6276CE7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58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400" baseline="0" dirty="0">
                <a:latin typeface="Source Sans Pro Light" panose="020F0302020204030204" pitchFamily="34" charset="0"/>
              </a:rPr>
              <a:t>LLB Hons &amp; Ord</a:t>
            </a:r>
            <a:br>
              <a:rPr lang="en-US" altLang="en-US" sz="1400" baseline="0" dirty="0">
                <a:latin typeface="Source Sans Pro Light" panose="020F0302020204030204" pitchFamily="34" charset="0"/>
              </a:rPr>
            </a:br>
            <a:r>
              <a:rPr lang="en-US" altLang="en-US" sz="1400" baseline="0" dirty="0">
                <a:latin typeface="Source Sans Pro Light" panose="020F0302020204030204" pitchFamily="34" charset="0"/>
              </a:rPr>
              <a:t>Scots Law degree required for those planning to enter the Scottish legal profession </a:t>
            </a:r>
          </a:p>
          <a:p>
            <a:r>
              <a:rPr lang="en-US" altLang="en-US" sz="1400" baseline="0" dirty="0">
                <a:latin typeface="Source Sans Pro Light" panose="020F0302020204030204" pitchFamily="34" charset="0"/>
              </a:rPr>
              <a:t>You will also be made familiar with the law and legal systems of the other parts of the UK, the EU, and the wider world.</a:t>
            </a:r>
          </a:p>
          <a:p>
            <a:r>
              <a:rPr lang="en-US" altLang="en-US" sz="1400" baseline="0" dirty="0" err="1">
                <a:latin typeface="Source Sans Pro Light" panose="020F0302020204030204" pitchFamily="34" charset="0"/>
              </a:rPr>
              <a:t>Honours</a:t>
            </a:r>
            <a:r>
              <a:rPr lang="en-US" altLang="en-US" sz="1400" baseline="0" dirty="0">
                <a:latin typeface="Source Sans Pro Light" panose="020F0302020204030204" pitchFamily="34" charset="0"/>
              </a:rPr>
              <a:t> years (years 3 and 4) give you the opportunity to study a wide range of subjects to extend your specialist knowledge</a:t>
            </a:r>
          </a:p>
          <a:p>
            <a:r>
              <a:rPr lang="en-US" altLang="en-US" sz="1400" baseline="0" dirty="0">
                <a:latin typeface="Source Sans Pro Light" panose="020F0302020204030204" pitchFamily="34" charset="0"/>
              </a:rPr>
              <a:t>Opportunity to participate in legal moots</a:t>
            </a:r>
          </a:p>
          <a:p>
            <a:r>
              <a:rPr lang="en-US" altLang="en-US" sz="1400" baseline="0" dirty="0">
                <a:latin typeface="Source Sans Pro Light" panose="020F0302020204030204" pitchFamily="34" charset="0"/>
              </a:rPr>
              <a:t>Accredited by the Law Society of Scotland - you will be required to study certain courses to graduate with a fully qualifying degree.</a:t>
            </a:r>
            <a:endParaRPr lang="en-GB" sz="1400" baseline="0" dirty="0"/>
          </a:p>
          <a:p>
            <a:br>
              <a:rPr lang="en-GB" dirty="0"/>
            </a:br>
            <a:r>
              <a:rPr lang="en-GB" dirty="0"/>
              <a:t>Joint Hons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latin typeface="Source Sans Pro Light" panose="020F0302020204030204" pitchFamily="34" charset="0"/>
              </a:rPr>
              <a:t>A joint degree qualification shows employers that you can work across a range of disciplines.</a:t>
            </a:r>
            <a:br>
              <a:rPr lang="en-US" altLang="en-US" sz="1200" dirty="0">
                <a:latin typeface="Source Sans Pro Light" panose="020F0302020204030204" pitchFamily="34" charset="0"/>
              </a:rPr>
            </a:br>
            <a:r>
              <a:rPr lang="en-US" altLang="en-US" sz="1200" dirty="0">
                <a:latin typeface="Source Sans Pro Light" panose="020F0302020204030204" pitchFamily="34" charset="0"/>
              </a:rPr>
              <a:t>If you intend to proceed to qualification as a lawyer in Scotland, you will need to study additional courses.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>
              <a:latin typeface="Source Sans Pro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1200" dirty="0">
                <a:latin typeface="Source Sans Pro Light" panose="020F0302020204030204" pitchFamily="34" charset="0"/>
              </a:rPr>
              <a:t>Grad LLB</a:t>
            </a:r>
            <a:br>
              <a:rPr lang="en-US" altLang="en-US" sz="1200" dirty="0">
                <a:latin typeface="Source Sans Pro Light" panose="020F0302020204030204" pitchFamily="34" charset="0"/>
              </a:rPr>
            </a:br>
            <a:r>
              <a:rPr lang="en-US" altLang="en-US" sz="1200" dirty="0">
                <a:latin typeface="Source Sans Pro Light" panose="020F0302020204030204" pitchFamily="34" charset="0"/>
              </a:rPr>
              <a:t>Accelerated route to a qualifying degree in Scots law – two years</a:t>
            </a:r>
          </a:p>
          <a:p>
            <a:pPr>
              <a:lnSpc>
                <a:spcPct val="100000"/>
              </a:lnSpc>
            </a:pPr>
            <a:r>
              <a:rPr lang="en-US" altLang="en-US" sz="1200" dirty="0">
                <a:latin typeface="Source Sans Pro Light" panose="020F0302020204030204" pitchFamily="34" charset="0"/>
              </a:rPr>
              <a:t>Intended for those who already hold a degree-level qualification and who wish to obtain an undergraduate qualification in law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>
              <a:latin typeface="Source Sans Pro Light" panose="020F03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D912B-AEF8-4F23-B98A-99DE42F56F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3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rporate title"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FB59D7-8BF0-B0BB-F501-52E4496F4D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949" y="1268413"/>
            <a:ext cx="12084051" cy="46799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D5666F-78C4-C248-B33B-502B434B3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1678252"/>
            <a:ext cx="5490051" cy="3861540"/>
          </a:xfrm>
        </p:spPr>
        <p:txBody>
          <a:bodyPr anchor="ctr" anchorCtr="0">
            <a:noAutofit/>
          </a:bodyPr>
          <a:lstStyle>
            <a:lvl1pPr algn="l">
              <a:defRPr sz="6600" b="0" i="0">
                <a:solidFill>
                  <a:schemeClr val="bg1"/>
                </a:solidFill>
                <a:latin typeface="Source Sans Pro Light" panose="020B04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Edit master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17693A-1FF2-C341-8BF0-1BF6B3B211B8}"/>
              </a:ext>
            </a:extLst>
          </p:cNvPr>
          <p:cNvSpPr/>
          <p:nvPr userDrawn="1"/>
        </p:nvSpPr>
        <p:spPr>
          <a:xfrm>
            <a:off x="0" y="0"/>
            <a:ext cx="108000" cy="68580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0AD3D-1C96-B7AA-3635-BCA6FC18D7C1}"/>
              </a:ext>
            </a:extLst>
          </p:cNvPr>
          <p:cNvSpPr/>
          <p:nvPr userDrawn="1"/>
        </p:nvSpPr>
        <p:spPr>
          <a:xfrm>
            <a:off x="108000" y="0"/>
            <a:ext cx="12084000" cy="1268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768A2-9943-B484-B20F-821B82CB6F5C}"/>
              </a:ext>
            </a:extLst>
          </p:cNvPr>
          <p:cNvSpPr/>
          <p:nvPr userDrawn="1"/>
        </p:nvSpPr>
        <p:spPr>
          <a:xfrm>
            <a:off x="108000" y="5949341"/>
            <a:ext cx="12084000" cy="899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26CD3A2-25E8-BC5A-CFAE-E7FEB9E55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292356"/>
            <a:ext cx="2850000" cy="684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25D946E-3512-8749-A662-17868627D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7455" y="1269971"/>
            <a:ext cx="1604548" cy="467810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8FFBDD6-1D90-FB32-FD67-74D0416FD4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8003" y="6037361"/>
            <a:ext cx="2532732" cy="723638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E081675-654F-FE5A-D4CF-BE92A7B6A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41" y="6083274"/>
            <a:ext cx="8459787" cy="631825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1pPr>
            <a:lvl2pPr marL="457178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2pPr>
            <a:lvl3pPr marL="914354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3pPr>
            <a:lvl4pPr marL="1371532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4pPr>
            <a:lvl5pPr marL="1828709" indent="0">
              <a:buNone/>
              <a:defRPr b="0" i="0">
                <a:solidFill>
                  <a:schemeClr val="bg2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Presenter  |  XX Month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5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xed content - corporate side b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C8E07D3-3E83-AD28-F2BC-DA652750A0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9" y="6095252"/>
            <a:ext cx="2532732" cy="60785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9A121F8-4542-61B1-E16E-3CDFFF0AA5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74"/>
            <a:ext cx="2160288" cy="61722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67A049-D03D-996F-712B-13B72E7225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261" y="1167357"/>
            <a:ext cx="11160807" cy="3326609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4800" b="0" i="1">
                <a:solidFill>
                  <a:schemeClr val="bg1"/>
                </a:solidFill>
                <a:latin typeface="Crimson Pro" pitchFamily="2" charset="77"/>
              </a:defRPr>
            </a:lvl1pPr>
            <a:lvl2pPr marL="457178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“Quote can go here. Quote can go here. </a:t>
            </a:r>
            <a:br>
              <a:rPr lang="en-GB"/>
            </a:br>
            <a:r>
              <a:rPr lang="en-GB"/>
              <a:t>Quote can go here. </a:t>
            </a:r>
            <a:br>
              <a:rPr lang="en-GB"/>
            </a:br>
            <a:r>
              <a:rPr lang="en-GB"/>
              <a:t>Quote can go here. Quote can go here. </a:t>
            </a:r>
            <a:br>
              <a:rPr lang="en-GB"/>
            </a:br>
            <a:r>
              <a:rPr lang="en-GB"/>
              <a:t>Quote can go here.”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334385D-06CE-5F7B-442A-CEADB34ABF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40" y="4043900"/>
            <a:ext cx="11160125" cy="720096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178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2pPr>
            <a:lvl3pPr marL="914354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3pPr>
            <a:lvl4pPr marL="1371532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4pPr>
            <a:lvl5pPr marL="1828709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Person’s Name  |  Title</a:t>
            </a: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4E7703-85C5-E0D6-4F7B-590D709D1F82}"/>
              </a:ext>
            </a:extLst>
          </p:cNvPr>
          <p:cNvCxnSpPr>
            <a:cxnSpLocks/>
          </p:cNvCxnSpPr>
          <p:nvPr userDrawn="1"/>
        </p:nvCxnSpPr>
        <p:spPr>
          <a:xfrm>
            <a:off x="0" y="593134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78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corporate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9D5666F-78C4-C248-B33B-502B434B3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7" y="2383280"/>
            <a:ext cx="7650163" cy="1107996"/>
          </a:xfrm>
        </p:spPr>
        <p:txBody>
          <a:bodyPr anchor="t" anchorCtr="0">
            <a:noAutofit/>
          </a:bodyPr>
          <a:lstStyle>
            <a:lvl1pPr algn="l">
              <a:defRPr sz="8000" b="0" i="0">
                <a:solidFill>
                  <a:schemeClr val="bg1"/>
                </a:solidFill>
                <a:latin typeface="Source Sans Pro Light" panose="020B04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17693A-1FF2-C341-8BF0-1BF6B3B211B8}"/>
              </a:ext>
            </a:extLst>
          </p:cNvPr>
          <p:cNvSpPr/>
          <p:nvPr userDrawn="1"/>
        </p:nvSpPr>
        <p:spPr>
          <a:xfrm>
            <a:off x="0" y="0"/>
            <a:ext cx="10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26CD3A2-25E8-BC5A-CFAE-E7FEB9E55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6" y="292356"/>
            <a:ext cx="2850000" cy="684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25D946E-3512-8749-A662-17868627D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9772" y="-1"/>
            <a:ext cx="2352229" cy="685800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8FFBDD6-1D90-FB32-FD67-74D0416FD4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003" y="6037200"/>
            <a:ext cx="2532732" cy="72363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CE69D1-E708-BE4B-F21E-FE4BDF12B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3643448"/>
            <a:ext cx="7650163" cy="38779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457178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 marL="914354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 marL="1371532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 marL="1828709" indent="0">
              <a:buNone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Person’s Name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D99A91-947C-6AE2-684B-357864E8A9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257" y="4121346"/>
            <a:ext cx="7650163" cy="38779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b="0" i="0">
                <a:solidFill>
                  <a:schemeClr val="accent4"/>
                </a:solidFill>
                <a:latin typeface="Source Sans Pro Light" panose="020B0403030403020204" pitchFamily="34" charset="0"/>
              </a:defRPr>
            </a:lvl1pPr>
            <a:lvl2pPr marL="457178" indent="0">
              <a:buNone/>
              <a:defRPr b="0" i="0">
                <a:solidFill>
                  <a:schemeClr val="accent1"/>
                </a:solidFill>
                <a:latin typeface="Source Sans Pro Light" panose="020B0403030403020204" pitchFamily="34" charset="0"/>
              </a:defRPr>
            </a:lvl2pPr>
            <a:lvl3pPr marL="914354" indent="0">
              <a:buNone/>
              <a:defRPr b="0" i="0">
                <a:solidFill>
                  <a:schemeClr val="accent1"/>
                </a:solidFill>
                <a:latin typeface="Source Sans Pro Light" panose="020B0403030403020204" pitchFamily="34" charset="0"/>
              </a:defRPr>
            </a:lvl3pPr>
            <a:lvl4pPr marL="1371532" indent="0">
              <a:buNone/>
              <a:defRPr b="0" i="0">
                <a:solidFill>
                  <a:schemeClr val="accent1"/>
                </a:solidFill>
                <a:latin typeface="Source Sans Pro Light" panose="020B0403030403020204" pitchFamily="34" charset="0"/>
              </a:defRPr>
            </a:lvl4pPr>
            <a:lvl5pPr marL="1828709" indent="0">
              <a:buNone/>
              <a:defRPr b="0" i="0">
                <a:solidFill>
                  <a:schemeClr val="accent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GB" err="1"/>
              <a:t>Persons.name@ed.ac.uk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4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xed content - corporate si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41" y="1719263"/>
            <a:ext cx="5400675" cy="4050049"/>
          </a:xfrm>
        </p:spPr>
        <p:txBody>
          <a:bodyPr lIns="0" tIns="0" rIns="0" bIns="0">
            <a:normAutofit/>
          </a:bodyPr>
          <a:lstStyle>
            <a:lvl1pPr marL="228589" indent="-228589">
              <a:buClr>
                <a:schemeClr val="accent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1pPr>
            <a:lvl2pPr marL="685766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2pPr>
            <a:lvl3pPr marL="1142942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3pPr>
            <a:lvl4pPr marL="1600120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4pPr>
            <a:lvl5pPr marL="2057298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24B25E-9AA0-7A5A-38BA-4C185178D57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5391" y="1719264"/>
            <a:ext cx="5400676" cy="4050048"/>
          </a:xfrm>
        </p:spPr>
        <p:txBody>
          <a:bodyPr lIns="0" tIns="0" rIns="0" bIns="0">
            <a:normAutofit/>
          </a:bodyPr>
          <a:lstStyle>
            <a:lvl1pPr marL="228589" indent="-228589">
              <a:buClr>
                <a:schemeClr val="accent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1pPr>
            <a:lvl2pPr marL="685766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2pPr>
            <a:lvl3pPr marL="1142942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3pPr>
            <a:lvl4pPr marL="1600120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4pPr>
            <a:lvl5pPr marL="2057298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175ABA-A14D-42AD-3A99-9101DEA8A767}"/>
              </a:ext>
            </a:extLst>
          </p:cNvPr>
          <p:cNvSpPr/>
          <p:nvPr userDrawn="1"/>
        </p:nvSpPr>
        <p:spPr>
          <a:xfrm>
            <a:off x="0" y="5949341"/>
            <a:ext cx="12192000" cy="908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1DA346-56EB-0A0F-4386-1564EFF16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9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60FA2E-4AB2-0986-1B7C-7DF7616880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74"/>
            <a:ext cx="2160288" cy="61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  <p15:guide id="3" orient="horz" pos="108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xed content - corporate si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40" y="1719265"/>
            <a:ext cx="11160125" cy="4160837"/>
          </a:xfrm>
        </p:spPr>
        <p:txBody>
          <a:bodyPr lIns="0" tIns="0" rIns="0" bIns="0"/>
          <a:lstStyle>
            <a:lvl1pPr marL="228589" indent="-228589">
              <a:buClr>
                <a:schemeClr val="accent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1pPr>
            <a:lvl2pPr marL="685766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2pPr>
            <a:lvl3pPr marL="1142942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3pPr>
            <a:lvl4pPr marL="1600120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4pPr>
            <a:lvl5pPr marL="2057298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27B79-14DA-7CEB-E89E-EEC46C1F80E1}"/>
              </a:ext>
            </a:extLst>
          </p:cNvPr>
          <p:cNvSpPr/>
          <p:nvPr userDrawn="1"/>
        </p:nvSpPr>
        <p:spPr>
          <a:xfrm>
            <a:off x="0" y="5949341"/>
            <a:ext cx="12192000" cy="908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8C9719F-8D52-CDB0-EB9A-43146463D9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9" y="6095252"/>
            <a:ext cx="2532732" cy="60785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1D424B3-A072-D03B-8860-02F0AD7E79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74"/>
            <a:ext cx="2160288" cy="61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8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xed content - corporate si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560817"/>
            <a:ext cx="6930243" cy="707896"/>
          </a:xfrm>
        </p:spPr>
        <p:txBody>
          <a:bodyPr/>
          <a:lstStyle>
            <a:lvl1pPr>
              <a:defRPr b="0" i="0"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7" y="1719263"/>
            <a:ext cx="6930243" cy="4050049"/>
          </a:xfrm>
        </p:spPr>
        <p:txBody>
          <a:bodyPr lIns="0" tIns="0" rIns="0" bIns="0">
            <a:normAutofit/>
          </a:bodyPr>
          <a:lstStyle>
            <a:lvl1pPr marL="228589" indent="-228589">
              <a:buClr>
                <a:schemeClr val="accent2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1pPr>
            <a:lvl2pPr marL="685766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2pPr>
            <a:lvl3pPr marL="1142942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3pPr>
            <a:lvl4pPr marL="1600120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4pPr>
            <a:lvl5pPr marL="2057298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175ABA-A14D-42AD-3A99-9101DEA8A767}"/>
              </a:ext>
            </a:extLst>
          </p:cNvPr>
          <p:cNvSpPr/>
          <p:nvPr userDrawn="1"/>
        </p:nvSpPr>
        <p:spPr>
          <a:xfrm>
            <a:off x="0" y="5949341"/>
            <a:ext cx="12192000" cy="908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1DA346-56EB-0A0F-4386-1564EFF16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9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60FA2E-4AB2-0986-1B7C-7DF7616880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74"/>
            <a:ext cx="2160288" cy="61722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4697A2-40F0-7DB3-CE3D-16F6E60D30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16837" y="6"/>
            <a:ext cx="4475163" cy="5940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  <p15:guide id="3" orient="horz" pos="108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ixed content - corporate simp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41" y="1719263"/>
            <a:ext cx="5400675" cy="4050049"/>
          </a:xfrm>
        </p:spPr>
        <p:txBody>
          <a:bodyPr lIns="0" tIns="0" rIns="0" bIns="0">
            <a:normAutofit/>
          </a:bodyPr>
          <a:lstStyle>
            <a:lvl1pPr marL="228589" indent="-228589">
              <a:buClr>
                <a:schemeClr val="tx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685766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 marL="1142942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 marL="1600120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 marL="2057298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24B25E-9AA0-7A5A-38BA-4C185178D57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5391" y="1719264"/>
            <a:ext cx="5400676" cy="4050048"/>
          </a:xfrm>
        </p:spPr>
        <p:txBody>
          <a:bodyPr lIns="0" tIns="0" rIns="0" bIns="0">
            <a:normAutofit/>
          </a:bodyPr>
          <a:lstStyle>
            <a:lvl1pPr marL="228589" indent="-228589">
              <a:buClr>
                <a:schemeClr val="tx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685766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 marL="1142942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 marL="1600120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 marL="2057298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1DA346-56EB-0A0F-4386-1564EFF16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9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60FA2E-4AB2-0986-1B7C-7DF7616880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74"/>
            <a:ext cx="2160288" cy="6172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E36FAF-F7FA-1F50-9776-3A229BBAACD4}"/>
              </a:ext>
            </a:extLst>
          </p:cNvPr>
          <p:cNvCxnSpPr>
            <a:cxnSpLocks/>
          </p:cNvCxnSpPr>
          <p:nvPr userDrawn="1"/>
        </p:nvCxnSpPr>
        <p:spPr>
          <a:xfrm>
            <a:off x="0" y="593134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  <p15:guide id="3" orient="horz" pos="108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ixed content - corporate simp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9" y="1719263"/>
            <a:ext cx="11160124" cy="4050049"/>
          </a:xfrm>
        </p:spPr>
        <p:txBody>
          <a:bodyPr lIns="0" tIns="0" rIns="0" bIns="0">
            <a:normAutofit/>
          </a:bodyPr>
          <a:lstStyle>
            <a:lvl1pPr marL="228589" indent="-228589">
              <a:buClr>
                <a:schemeClr val="tx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685766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 marL="1142942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 marL="1600120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 marL="2057298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1DA346-56EB-0A0F-4386-1564EFF16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9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60FA2E-4AB2-0986-1B7C-7DF7616880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74"/>
            <a:ext cx="2160288" cy="6172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E36FAF-F7FA-1F50-9776-3A229BBAACD4}"/>
              </a:ext>
            </a:extLst>
          </p:cNvPr>
          <p:cNvCxnSpPr>
            <a:cxnSpLocks/>
          </p:cNvCxnSpPr>
          <p:nvPr userDrawn="1"/>
        </p:nvCxnSpPr>
        <p:spPr>
          <a:xfrm>
            <a:off x="0" y="593134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2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  <p15:guide id="3" orient="horz" pos="108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ixed content - corporate simp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560817"/>
            <a:ext cx="6930243" cy="707896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7" y="1719263"/>
            <a:ext cx="6930243" cy="4050049"/>
          </a:xfrm>
        </p:spPr>
        <p:txBody>
          <a:bodyPr lIns="0" tIns="0" rIns="0" bIns="0">
            <a:normAutofit/>
          </a:bodyPr>
          <a:lstStyle>
            <a:lvl1pPr marL="228589" indent="-228589">
              <a:buClr>
                <a:schemeClr val="tx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685766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2pPr>
            <a:lvl3pPr marL="1142942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3pPr>
            <a:lvl4pPr marL="1600120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4pPr>
            <a:lvl5pPr marL="2057298" indent="-228589">
              <a:buClr>
                <a:schemeClr val="accent4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1DA346-56EB-0A0F-4386-1564EFF16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9" y="6095252"/>
            <a:ext cx="2532732" cy="6078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760FA2E-4AB2-0986-1B7C-7DF7616880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74"/>
            <a:ext cx="2160288" cy="61722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4697A2-40F0-7DB3-CE3D-16F6E60D30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16837" y="1"/>
            <a:ext cx="4475163" cy="59313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133AF-1996-E9D0-0493-F45387BDC924}"/>
              </a:ext>
            </a:extLst>
          </p:cNvPr>
          <p:cNvCxnSpPr>
            <a:cxnSpLocks/>
          </p:cNvCxnSpPr>
          <p:nvPr userDrawn="1"/>
        </p:nvCxnSpPr>
        <p:spPr>
          <a:xfrm>
            <a:off x="0" y="593134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0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  <p15:guide id="3" orient="horz" pos="108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content - corporate side bar"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703DBFE-C670-2BE3-2E0F-1A4CBDFB24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23448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56" y="552107"/>
            <a:ext cx="8281104" cy="89662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1F78E1-E4C5-B3F0-3650-E9299473FEEE}"/>
              </a:ext>
            </a:extLst>
          </p:cNvPr>
          <p:cNvSpPr/>
          <p:nvPr userDrawn="1"/>
        </p:nvSpPr>
        <p:spPr>
          <a:xfrm>
            <a:off x="9234248" y="1"/>
            <a:ext cx="29577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C8E07D3-3E83-AD28-F2BC-DA652750A0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9" y="6095252"/>
            <a:ext cx="2532732" cy="60785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9A121F8-4542-61B1-E16E-3CDFFF0AA5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74"/>
            <a:ext cx="2160288" cy="61722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67A049-D03D-996F-712B-13B72E7225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52653" y="552457"/>
            <a:ext cx="2520951" cy="3326609"/>
          </a:xfrm>
        </p:spPr>
        <p:txBody>
          <a:bodyPr/>
          <a:lstStyle>
            <a:lvl1pPr marL="0" indent="0" algn="ctr">
              <a:buFontTx/>
              <a:buNone/>
              <a:defRPr b="0" i="1">
                <a:solidFill>
                  <a:schemeClr val="bg1"/>
                </a:solidFill>
                <a:latin typeface="Crimson Pro" pitchFamily="2" charset="77"/>
              </a:defRPr>
            </a:lvl1pPr>
            <a:lvl2pPr marL="457178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“Quote can go here. Quote can go here. Quote can go here. Quote can go here. Quote can go here. Quote can go here.”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334385D-06CE-5F7B-442A-CEADB34ABF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1978" y="3879850"/>
            <a:ext cx="2520951" cy="71913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 b="1" i="0">
                <a:solidFill>
                  <a:schemeClr val="bg1"/>
                </a:solidFill>
                <a:latin typeface="Source Sans Pro SemiBold" panose="020B0503030403020204" pitchFamily="34" charset="0"/>
              </a:defRPr>
            </a:lvl1pPr>
            <a:lvl2pPr marL="457178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2pPr>
            <a:lvl3pPr marL="914354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3pPr>
            <a:lvl4pPr marL="1371532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4pPr>
            <a:lvl5pPr marL="1828709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Person’s Name  | 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0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xed content - corporate side bar"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703DBFE-C670-2BE3-2E0F-1A4CBDFB24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C8E07D3-3E83-AD28-F2BC-DA652750A0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259" y="6095252"/>
            <a:ext cx="2532732" cy="60785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9A121F8-4542-61B1-E16E-3CDFFF0AA5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000" y="6090574"/>
            <a:ext cx="2160288" cy="61722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67A049-D03D-996F-712B-13B72E7225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261" y="1167357"/>
            <a:ext cx="11160807" cy="3326609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4800" b="0" i="1">
                <a:solidFill>
                  <a:schemeClr val="bg1"/>
                </a:solidFill>
                <a:latin typeface="Crimson Pro" pitchFamily="2" charset="77"/>
              </a:defRPr>
            </a:lvl1pPr>
            <a:lvl2pPr marL="457178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“Quote can go here. Quote can go here. </a:t>
            </a:r>
            <a:br>
              <a:rPr lang="en-GB"/>
            </a:br>
            <a:r>
              <a:rPr lang="en-GB"/>
              <a:t>Quote can go here. </a:t>
            </a:r>
            <a:br>
              <a:rPr lang="en-GB"/>
            </a:br>
            <a:r>
              <a:rPr lang="en-GB"/>
              <a:t>Quote can go here. Quote can go here. </a:t>
            </a:r>
            <a:br>
              <a:rPr lang="en-GB"/>
            </a:br>
            <a:r>
              <a:rPr lang="en-GB"/>
              <a:t>Quote can go here.”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334385D-06CE-5F7B-442A-CEADB34ABF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40" y="4043900"/>
            <a:ext cx="11160125" cy="720096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178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2pPr>
            <a:lvl3pPr marL="914354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3pPr>
            <a:lvl4pPr marL="1371532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4pPr>
            <a:lvl5pPr marL="1828709" indent="0">
              <a:buFontTx/>
              <a:buNone/>
              <a:defRPr sz="1600" b="0" i="0">
                <a:solidFill>
                  <a:schemeClr val="accent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Person’s Name  |  Title</a:t>
            </a: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4E7703-85C5-E0D6-4F7B-590D709D1F82}"/>
              </a:ext>
            </a:extLst>
          </p:cNvPr>
          <p:cNvCxnSpPr>
            <a:cxnSpLocks/>
          </p:cNvCxnSpPr>
          <p:nvPr userDrawn="1"/>
        </p:nvCxnSpPr>
        <p:spPr>
          <a:xfrm>
            <a:off x="0" y="593134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7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40" y="560817"/>
            <a:ext cx="11160125" cy="7078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9" y="1808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fld id="{A323DFB8-0127-4643-8216-B6593D74A76C}" type="datetimeFigureOut">
              <a:rPr lang="en-GB" smtClean="0"/>
              <a:pPr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fld id="{6CFC18F1-16E9-4069-A682-7E888F0DDC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6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ource Sans Pro Light" panose="020B0403030403020204" pitchFamily="34" charset="0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3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19D35B2-1260-4254-9492-965E1FC28F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2143" y="448258"/>
            <a:ext cx="8699857" cy="5563989"/>
          </a:xfrm>
        </p:spPr>
      </p:pic>
      <p:pic>
        <p:nvPicPr>
          <p:cNvPr id="2" name="Graphic 12">
            <a:extLst>
              <a:ext uri="{FF2B5EF4-FFF2-40B4-BE49-F238E27FC236}">
                <a16:creationId xmlns:a16="http://schemas.microsoft.com/office/drawing/2014/main" id="{092310EC-A3F4-B4E3-0551-A6FC901B5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7454" y="1269970"/>
            <a:ext cx="1604548" cy="46781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4754A5-0A15-4709-B3F2-051855293E8C}"/>
              </a:ext>
            </a:extLst>
          </p:cNvPr>
          <p:cNvSpPr/>
          <p:nvPr/>
        </p:nvSpPr>
        <p:spPr>
          <a:xfrm>
            <a:off x="120982" y="72890"/>
            <a:ext cx="4955828" cy="6016667"/>
          </a:xfrm>
          <a:prstGeom prst="rect">
            <a:avLst/>
          </a:prstGeom>
          <a:solidFill>
            <a:schemeClr val="accent2"/>
          </a:solidFill>
          <a:ln>
            <a:solidFill>
              <a:srgbClr val="004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7C227D-E810-4469-845B-EABC8BA1D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1" y="5845968"/>
            <a:ext cx="3127402" cy="7151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4BD70D-933E-44E5-A053-040FB395E17C}"/>
              </a:ext>
            </a:extLst>
          </p:cNvPr>
          <p:cNvSpPr txBox="1"/>
          <p:nvPr/>
        </p:nvSpPr>
        <p:spPr>
          <a:xfrm>
            <a:off x="424007" y="1880895"/>
            <a:ext cx="4509409" cy="1200329"/>
          </a:xfrm>
          <a:prstGeom prst="rect">
            <a:avLst/>
          </a:prstGeom>
          <a:solidFill>
            <a:srgbClr val="004F70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Studying at </a:t>
            </a:r>
            <a:br>
              <a:rPr lang="en-GB" sz="3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</a:br>
            <a:r>
              <a:rPr lang="en-GB" sz="3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Edinburgh Law School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AB4680-7E56-4C45-8F75-6431CF28A860}"/>
              </a:ext>
            </a:extLst>
          </p:cNvPr>
          <p:cNvSpPr txBox="1"/>
          <p:nvPr/>
        </p:nvSpPr>
        <p:spPr>
          <a:xfrm>
            <a:off x="424007" y="3376568"/>
            <a:ext cx="4509409" cy="2308324"/>
          </a:xfrm>
          <a:prstGeom prst="rect">
            <a:avLst/>
          </a:prstGeom>
          <a:solidFill>
            <a:srgbClr val="004F70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Lorna Richardson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FF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Director of Postgraduate Taught Studies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FF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&amp;</a:t>
            </a:r>
          </a:p>
          <a:p>
            <a:pPr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Dr Francisco Quintana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</a:br>
            <a:r>
              <a:rPr lang="en-GB" sz="2000" dirty="0">
                <a:solidFill>
                  <a:srgbClr val="FFFFFF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Lecturer in Global Law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59" y="188498"/>
            <a:ext cx="4877993" cy="707896"/>
          </a:xfrm>
        </p:spPr>
        <p:txBody>
          <a:bodyPr>
            <a:normAutofit fontScale="90000"/>
          </a:bodyPr>
          <a:lstStyle/>
          <a:p>
            <a:r>
              <a:rPr lang="en-GB" dirty="0"/>
              <a:t>Graduate outcomes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659" y="814201"/>
            <a:ext cx="8750188" cy="50528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b="1" dirty="0"/>
              <a:t>Careers all around the world in a range of industries</a:t>
            </a:r>
            <a:br>
              <a:rPr lang="en-GB" sz="2600" dirty="0"/>
            </a:br>
            <a:br>
              <a:rPr lang="en-GB" sz="2600" dirty="0"/>
            </a:br>
            <a:r>
              <a:rPr lang="en-GB" sz="2600" dirty="0"/>
              <a:t>Examples of roles (recent LLM and MSc graduates):</a:t>
            </a:r>
          </a:p>
          <a:p>
            <a:r>
              <a:rPr lang="en-GB" sz="2600" b="1" dirty="0"/>
              <a:t>Legal: </a:t>
            </a:r>
            <a:r>
              <a:rPr lang="en-GB" sz="2600" dirty="0"/>
              <a:t>Lawyer, Barrister, Judge</a:t>
            </a:r>
          </a:p>
          <a:p>
            <a:r>
              <a:rPr lang="en-GB" sz="2600" b="1" dirty="0"/>
              <a:t>Finance: </a:t>
            </a:r>
            <a:r>
              <a:rPr lang="en-GB" sz="2600" dirty="0"/>
              <a:t>Wealth Executive, In-house Counsel, Global Financial Crime Investigator, Operational Risk Management</a:t>
            </a:r>
          </a:p>
          <a:p>
            <a:r>
              <a:rPr lang="en-GB" sz="2600" b="1" dirty="0"/>
              <a:t>Tech: </a:t>
            </a:r>
            <a:r>
              <a:rPr lang="en-GB" sz="2600" dirty="0"/>
              <a:t>Cyber Security Consultant, Legal Counsel, Data Protection and Compliance Officer, Intelligence Analyst, Contracts Manager</a:t>
            </a:r>
          </a:p>
          <a:p>
            <a:r>
              <a:rPr lang="en-GB" sz="2600" b="1" dirty="0"/>
              <a:t>Government: </a:t>
            </a:r>
            <a:r>
              <a:rPr lang="en-GB" sz="2600" dirty="0"/>
              <a:t>In-house lawyer, Civil Servant, Senior Policy Advisor, Compliance Analyst</a:t>
            </a:r>
          </a:p>
          <a:p>
            <a:r>
              <a:rPr lang="en-GB" sz="2600" b="1" dirty="0"/>
              <a:t>Non-profit: </a:t>
            </a:r>
            <a:r>
              <a:rPr lang="en-GB" sz="2600" dirty="0"/>
              <a:t>Climate &amp; Environmental Lawyer, Policy and Research Officer, Human Rights Policy Analyst</a:t>
            </a:r>
          </a:p>
          <a:p>
            <a:r>
              <a:rPr lang="en-GB" sz="2600" b="1" dirty="0"/>
              <a:t>Academia: </a:t>
            </a:r>
            <a:r>
              <a:rPr lang="en-GB" sz="2600" dirty="0"/>
              <a:t>PhD, Lecturer, Researcher</a:t>
            </a:r>
          </a:p>
          <a:p>
            <a:endParaRPr lang="en-GB" sz="2600" dirty="0"/>
          </a:p>
          <a:p>
            <a:endParaRPr lang="en-GB" dirty="0"/>
          </a:p>
          <a:p>
            <a:endParaRPr lang="en-GB" dirty="0"/>
          </a:p>
          <a:p>
            <a:endParaRPr lang="en-GB" sz="3200" dirty="0"/>
          </a:p>
          <a:p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5C5186-F91D-407E-ADEF-F153FBBDF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8723" y="-98061"/>
            <a:ext cx="2433277" cy="60473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389D63-992A-460C-B6BC-6AF39783DB1E}"/>
              </a:ext>
            </a:extLst>
          </p:cNvPr>
          <p:cNvGrpSpPr/>
          <p:nvPr/>
        </p:nvGrpSpPr>
        <p:grpSpPr>
          <a:xfrm>
            <a:off x="144885" y="6007569"/>
            <a:ext cx="3328298" cy="816549"/>
            <a:chOff x="315044" y="6002041"/>
            <a:chExt cx="3328298" cy="8165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8A0964-1A40-4012-BEA6-01958CCD13F2}"/>
                </a:ext>
              </a:extLst>
            </p:cNvPr>
            <p:cNvSpPr/>
            <p:nvPr/>
          </p:nvSpPr>
          <p:spPr>
            <a:xfrm>
              <a:off x="315044" y="6002041"/>
              <a:ext cx="3127403" cy="816549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DD4D7A-F5BF-42D3-891D-F7A6FA2BD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40" y="6052725"/>
              <a:ext cx="3127402" cy="715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377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C76973-AB81-4F61-D923-3F891B544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409" y="1335844"/>
            <a:ext cx="7650163" cy="1107996"/>
          </a:xfrm>
        </p:spPr>
        <p:txBody>
          <a:bodyPr/>
          <a:lstStyle/>
          <a:p>
            <a:br>
              <a:rPr lang="en-US" dirty="0"/>
            </a:br>
            <a:r>
              <a:rPr lang="en-US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br>
              <a:rPr lang="en-US" sz="8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27AE2-4361-5176-6A76-D71F41E97E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093" y="2836457"/>
            <a:ext cx="8913295" cy="387798"/>
          </a:xfrm>
        </p:spPr>
        <p:txBody>
          <a:bodyPr/>
          <a:lstStyle/>
          <a:p>
            <a:endParaRPr lang="en-GB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E8DE8A-AC10-4CFF-8413-C14B297E5698}"/>
              </a:ext>
            </a:extLst>
          </p:cNvPr>
          <p:cNvGrpSpPr/>
          <p:nvPr/>
        </p:nvGrpSpPr>
        <p:grpSpPr>
          <a:xfrm>
            <a:off x="283197" y="291936"/>
            <a:ext cx="3328298" cy="816549"/>
            <a:chOff x="315044" y="6002041"/>
            <a:chExt cx="3328298" cy="8165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9A121E-B986-44C9-B9D0-715E94CC9686}"/>
                </a:ext>
              </a:extLst>
            </p:cNvPr>
            <p:cNvSpPr/>
            <p:nvPr/>
          </p:nvSpPr>
          <p:spPr>
            <a:xfrm>
              <a:off x="315044" y="6002041"/>
              <a:ext cx="3127403" cy="816549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5246A3-1D49-4277-BEE1-5E7E50D60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40" y="6052725"/>
              <a:ext cx="3127402" cy="71518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BBA8C79-5265-4D7C-A07F-0FF60C2154A0}"/>
              </a:ext>
            </a:extLst>
          </p:cNvPr>
          <p:cNvSpPr txBox="1"/>
          <p:nvPr/>
        </p:nvSpPr>
        <p:spPr>
          <a:xfrm>
            <a:off x="562466" y="4171812"/>
            <a:ext cx="6098058" cy="1055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rPr>
              <a:t>Visit: www.law.ed.ac.uk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Light" panose="020B0403030403020204" pitchFamily="34" charset="0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Light" panose="020B0403030403020204" pitchFamily="34" charset="0"/>
                <a:ea typeface="+mn-ea"/>
                <a:cs typeface="+mn-cs"/>
              </a:rPr>
              <a:t>Contact us: pg.law.enquiries@ed.ac.uk </a:t>
            </a:r>
          </a:p>
        </p:txBody>
      </p:sp>
    </p:spTree>
    <p:extLst>
      <p:ext uri="{BB962C8B-B14F-4D97-AF65-F5344CB8AC3E}">
        <p14:creationId xmlns:p14="http://schemas.microsoft.com/office/powerpoint/2010/main" val="339720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A8AE-5FC9-42B9-8B11-029E4CB08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this session will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4EC08-7A85-481C-A10C-60A2A0546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40" y="1536382"/>
            <a:ext cx="6393742" cy="4050049"/>
          </a:xfrm>
        </p:spPr>
        <p:txBody>
          <a:bodyPr>
            <a:normAutofit/>
          </a:bodyPr>
          <a:lstStyle/>
          <a:p>
            <a:r>
              <a:rPr lang="en-GB" sz="3200" dirty="0"/>
              <a:t>Why choose Edinburgh Law School? </a:t>
            </a:r>
          </a:p>
          <a:p>
            <a:r>
              <a:rPr lang="en-GB" sz="3200" dirty="0"/>
              <a:t>Undergraduate Degrees</a:t>
            </a:r>
          </a:p>
          <a:p>
            <a:r>
              <a:rPr lang="en-GB" sz="3200" dirty="0"/>
              <a:t>Masters Degrees</a:t>
            </a:r>
            <a:br>
              <a:rPr lang="en-GB" sz="3200" dirty="0"/>
            </a:br>
            <a:r>
              <a:rPr lang="en-GB" sz="3200" dirty="0"/>
              <a:t>- Our students</a:t>
            </a:r>
            <a:br>
              <a:rPr lang="en-GB" sz="3200" dirty="0"/>
            </a:br>
            <a:r>
              <a:rPr lang="en-GB" sz="3200" dirty="0"/>
              <a:t>- How we teach</a:t>
            </a:r>
            <a:br>
              <a:rPr lang="en-GB" sz="3200" dirty="0"/>
            </a:br>
            <a:r>
              <a:rPr lang="en-GB" sz="3200" dirty="0"/>
              <a:t>- Beyond the classroom</a:t>
            </a:r>
            <a:br>
              <a:rPr lang="en-GB" sz="3200" dirty="0"/>
            </a:br>
            <a:r>
              <a:rPr lang="en-GB" sz="3200" dirty="0"/>
              <a:t>- Careers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50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241861"/>
            <a:ext cx="11160125" cy="707896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>Why choose Edinburgh Law School?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949757"/>
            <a:ext cx="9047073" cy="44833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endParaRPr lang="en-GB" sz="3200" dirty="0"/>
          </a:p>
          <a:p>
            <a:pPr>
              <a:lnSpc>
                <a:spcPct val="120000"/>
              </a:lnSpc>
            </a:pPr>
            <a:endParaRPr lang="en-GB" sz="7400"/>
          </a:p>
          <a:p>
            <a:pPr>
              <a:lnSpc>
                <a:spcPct val="120000"/>
              </a:lnSpc>
            </a:pPr>
            <a:r>
              <a:rPr lang="en-GB" sz="7400"/>
              <a:t>Established </a:t>
            </a:r>
            <a:r>
              <a:rPr lang="en-GB" sz="7400" dirty="0"/>
              <a:t>in 1707, we are one of the world's leading law schools, currently ranked 15th in the world for law (QS World University Rankings by Subject 2026)</a:t>
            </a:r>
          </a:p>
          <a:p>
            <a:pPr>
              <a:lnSpc>
                <a:spcPct val="120000"/>
              </a:lnSpc>
            </a:pPr>
            <a:r>
              <a:rPr lang="en-GB" sz="7400" dirty="0"/>
              <a:t>Opportunity to be part of a diverse and welcoming community of students from all around the world</a:t>
            </a:r>
          </a:p>
          <a:p>
            <a:pPr>
              <a:lnSpc>
                <a:spcPct val="120000"/>
              </a:lnSpc>
            </a:pPr>
            <a:r>
              <a:rPr lang="en-GB" sz="7400" dirty="0"/>
              <a:t>Led by academics who are experts in their field </a:t>
            </a:r>
          </a:p>
          <a:p>
            <a:pPr>
              <a:lnSpc>
                <a:spcPct val="120000"/>
              </a:lnSpc>
            </a:pPr>
            <a:r>
              <a:rPr lang="en-GB" sz="7400" dirty="0"/>
              <a:t>Benefit from world-class facilities and study in and around the iconic Old College</a:t>
            </a:r>
          </a:p>
          <a:p>
            <a:pPr>
              <a:lnSpc>
                <a:spcPct val="120000"/>
              </a:lnSpc>
            </a:pPr>
            <a:r>
              <a:rPr lang="en-GB" sz="7400" dirty="0"/>
              <a:t>An active calendar of events and a range of opportunities outside the classroom</a:t>
            </a:r>
          </a:p>
          <a:p>
            <a:pPr>
              <a:lnSpc>
                <a:spcPct val="120000"/>
              </a:lnSpc>
            </a:pPr>
            <a:r>
              <a:rPr lang="en-GB" sz="7400" dirty="0"/>
              <a:t>An extraordinary step to the next stage of your career</a:t>
            </a:r>
          </a:p>
          <a:p>
            <a:pPr marL="0" indent="0">
              <a:buNone/>
            </a:pPr>
            <a:endParaRPr lang="en-GB" sz="51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DF571D-5C5B-4D00-831F-92D06C8B7C3D}"/>
              </a:ext>
            </a:extLst>
          </p:cNvPr>
          <p:cNvGrpSpPr/>
          <p:nvPr/>
        </p:nvGrpSpPr>
        <p:grpSpPr>
          <a:xfrm>
            <a:off x="144885" y="6007569"/>
            <a:ext cx="3328298" cy="816549"/>
            <a:chOff x="315044" y="6002041"/>
            <a:chExt cx="3328298" cy="8165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0AF908-E8F3-49F5-9664-3F31A1945FCD}"/>
                </a:ext>
              </a:extLst>
            </p:cNvPr>
            <p:cNvSpPr/>
            <p:nvPr/>
          </p:nvSpPr>
          <p:spPr>
            <a:xfrm>
              <a:off x="315044" y="6002041"/>
              <a:ext cx="3127403" cy="816549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5F73CC-F0C5-428C-BB4D-B324A902E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40" y="6052725"/>
              <a:ext cx="3127402" cy="715180"/>
            </a:xfrm>
            <a:prstGeom prst="rect">
              <a:avLst/>
            </a:prstGeom>
          </p:spPr>
        </p:pic>
      </p:grpSp>
      <p:grpSp>
        <p:nvGrpSpPr>
          <p:cNvPr id="13" name="Group 2">
            <a:extLst>
              <a:ext uri="{FF2B5EF4-FFF2-40B4-BE49-F238E27FC236}">
                <a16:creationId xmlns:a16="http://schemas.microsoft.com/office/drawing/2014/main" id="{0F9D79F4-DAFA-4721-85D4-7A49E7EA9579}"/>
              </a:ext>
            </a:extLst>
          </p:cNvPr>
          <p:cNvGrpSpPr/>
          <p:nvPr/>
        </p:nvGrpSpPr>
        <p:grpSpPr>
          <a:xfrm>
            <a:off x="9809075" y="-1"/>
            <a:ext cx="2382925" cy="5927075"/>
            <a:chOff x="0" y="109864"/>
            <a:chExt cx="4014029" cy="9832839"/>
          </a:xfrm>
        </p:grpSpPr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B1CA38A6-B96C-48DF-A948-5916C9B7C1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123" t="1088" r="20123" b="1507"/>
            <a:stretch/>
          </p:blipFill>
          <p:spPr>
            <a:xfrm>
              <a:off x="0" y="109864"/>
              <a:ext cx="4014029" cy="9832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764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A8AE-5FC9-42B9-8B11-029E4CB08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Undergraduate Degrees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4EC08-7A85-481C-A10C-60A2A0546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40" y="1536382"/>
            <a:ext cx="8079420" cy="4050049"/>
          </a:xfrm>
        </p:spPr>
        <p:txBody>
          <a:bodyPr>
            <a:normAutofit/>
          </a:bodyPr>
          <a:lstStyle/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GB" sz="3200" dirty="0"/>
              <a:t>Law (Ordinary and Hons) LLB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200" dirty="0"/>
              <a:t>Joint </a:t>
            </a:r>
            <a:r>
              <a:rPr lang="en-US" sz="3200" dirty="0" err="1"/>
              <a:t>Honours</a:t>
            </a:r>
            <a:r>
              <a:rPr lang="en-US" sz="3200" dirty="0"/>
              <a:t> LLB (Hons)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GB" sz="3200" dirty="0"/>
              <a:t>Law (Graduate Entry) LLB (Ord)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200" dirty="0"/>
              <a:t>Global Law LLB (Hons)</a:t>
            </a:r>
            <a:endParaRPr lang="en-US" sz="1800" dirty="0"/>
          </a:p>
          <a:p>
            <a:pPr marL="0" indent="0">
              <a:buNone/>
            </a:pPr>
            <a:endParaRPr lang="en-GB" sz="3200" dirty="0"/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96329E-5830-4FFD-BE03-03A3441871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67"/>
          <a:stretch/>
        </p:blipFill>
        <p:spPr>
          <a:xfrm>
            <a:off x="9426042" y="0"/>
            <a:ext cx="2765958" cy="59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3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Global Law LLB (Hons)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40" y="1319398"/>
            <a:ext cx="8805860" cy="442450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Designed to address the increasingly international / transnational / global nature of legal work</a:t>
            </a:r>
          </a:p>
          <a:p>
            <a:r>
              <a:rPr lang="en-US" sz="2800" dirty="0"/>
              <a:t>Provides you with the skills to adapt, innovate and succeed in a globally oriented legal career</a:t>
            </a:r>
          </a:p>
          <a:p>
            <a:r>
              <a:rPr lang="en-US" sz="2800" dirty="0"/>
              <a:t>Further develop your global perspective and networks through a compulsory 3rd year abroad</a:t>
            </a:r>
          </a:p>
          <a:p>
            <a:r>
              <a:rPr lang="en-GB" sz="2800" dirty="0"/>
              <a:t>Excellent grounding for a wide range of careers in areas such as: international organisations, financial services, politics, journalism, public policy, civil society and advocacy work, and government work</a:t>
            </a:r>
            <a:endParaRPr lang="en-US" sz="2800" dirty="0"/>
          </a:p>
          <a:p>
            <a:r>
              <a:rPr lang="en-US" sz="2800" dirty="0"/>
              <a:t>Does not provide you with a qualification to practice law in Scotland</a:t>
            </a:r>
          </a:p>
          <a:p>
            <a:endParaRPr lang="en-GB" dirty="0"/>
          </a:p>
          <a:p>
            <a:endParaRPr lang="en-GB" sz="3200" dirty="0"/>
          </a:p>
          <a:p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5C5186-F91D-407E-ADEF-F153FBBDF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150"/>
          <a:stretch/>
        </p:blipFill>
        <p:spPr>
          <a:xfrm>
            <a:off x="9758723" y="-98061"/>
            <a:ext cx="2433277" cy="60473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389D63-992A-460C-B6BC-6AF39783DB1E}"/>
              </a:ext>
            </a:extLst>
          </p:cNvPr>
          <p:cNvGrpSpPr/>
          <p:nvPr/>
        </p:nvGrpSpPr>
        <p:grpSpPr>
          <a:xfrm>
            <a:off x="144885" y="6007569"/>
            <a:ext cx="3328298" cy="816549"/>
            <a:chOff x="315044" y="6002041"/>
            <a:chExt cx="3328298" cy="8165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8A0964-1A40-4012-BEA6-01958CCD13F2}"/>
                </a:ext>
              </a:extLst>
            </p:cNvPr>
            <p:cNvSpPr/>
            <p:nvPr/>
          </p:nvSpPr>
          <p:spPr>
            <a:xfrm>
              <a:off x="315044" y="6002041"/>
              <a:ext cx="3127403" cy="816549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DD4D7A-F5BF-42D3-891D-F7A6FA2BD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40" y="6052725"/>
              <a:ext cx="3127402" cy="715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301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Our Taught Masters Degrees (on campus)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389D63-992A-460C-B6BC-6AF39783DB1E}"/>
              </a:ext>
            </a:extLst>
          </p:cNvPr>
          <p:cNvGrpSpPr/>
          <p:nvPr/>
        </p:nvGrpSpPr>
        <p:grpSpPr>
          <a:xfrm>
            <a:off x="144885" y="6007569"/>
            <a:ext cx="3328298" cy="816549"/>
            <a:chOff x="315044" y="6002041"/>
            <a:chExt cx="3328298" cy="8165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8A0964-1A40-4012-BEA6-01958CCD13F2}"/>
                </a:ext>
              </a:extLst>
            </p:cNvPr>
            <p:cNvSpPr/>
            <p:nvPr/>
          </p:nvSpPr>
          <p:spPr>
            <a:xfrm>
              <a:off x="315044" y="6002041"/>
              <a:ext cx="3127403" cy="816549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DD4D7A-F5BF-42D3-891D-F7A6FA2BD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40" y="6052725"/>
              <a:ext cx="3127402" cy="715180"/>
            </a:xfrm>
            <a:prstGeom prst="rect">
              <a:avLst/>
            </a:prstGeom>
          </p:spPr>
        </p:pic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411E566-45CC-450B-A72B-5183E6BEE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1" y="1638129"/>
            <a:ext cx="5627369" cy="3811201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LLM in Commercial Law</a:t>
            </a:r>
          </a:p>
          <a:p>
            <a:r>
              <a:rPr lang="en-GB" sz="2400" dirty="0"/>
              <a:t>LLM in Comparative Private Law</a:t>
            </a:r>
          </a:p>
          <a:p>
            <a:r>
              <a:rPr lang="en-GB" sz="2400" dirty="0"/>
              <a:t>LLM in Corporate Law</a:t>
            </a:r>
          </a:p>
          <a:p>
            <a:r>
              <a:rPr lang="en-GB" sz="2400" dirty="0"/>
              <a:t>LLM in Criminal Law and Criminal Justice</a:t>
            </a:r>
          </a:p>
          <a:p>
            <a:r>
              <a:rPr lang="en-GB" sz="2400" dirty="0"/>
              <a:t>MSc in Criminology and Criminal Justice</a:t>
            </a:r>
          </a:p>
          <a:p>
            <a:r>
              <a:rPr lang="en-GB" sz="2400" dirty="0"/>
              <a:t>LLM in European Law*</a:t>
            </a:r>
          </a:p>
          <a:p>
            <a:r>
              <a:rPr lang="en-GB" sz="2400" dirty="0"/>
              <a:t>MSc in Global Crime, Justice and Security</a:t>
            </a:r>
          </a:p>
          <a:p>
            <a:r>
              <a:rPr lang="en-US" sz="2400" dirty="0">
                <a:latin typeface="Source Sans Pro Light" panose="020B0403030403020204" pitchFamily="34" charset="0"/>
              </a:rPr>
              <a:t>LLM in Global Environment and Climate Change Law</a:t>
            </a:r>
            <a:endParaRPr lang="en-GB" sz="2400" dirty="0"/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8AA45D-2A38-4C13-863A-31AE31E24302}"/>
              </a:ext>
            </a:extLst>
          </p:cNvPr>
          <p:cNvSpPr txBox="1"/>
          <p:nvPr/>
        </p:nvSpPr>
        <p:spPr>
          <a:xfrm>
            <a:off x="6007261" y="1638129"/>
            <a:ext cx="6184739" cy="3161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32264" lvl="1" indent="-166132">
              <a:lnSpc>
                <a:spcPts val="3119"/>
              </a:lnSpc>
              <a:buFont typeface="Arial"/>
              <a:buChar char="•"/>
            </a:pPr>
            <a:r>
              <a:rPr lang="en-US" sz="2400" dirty="0">
                <a:latin typeface="Source Sans Pro Light" panose="020B0403030403020204" pitchFamily="34" charset="0"/>
              </a:rPr>
              <a:t>LLM in Human Rights</a:t>
            </a:r>
          </a:p>
          <a:p>
            <a:pPr marL="332264" lvl="1" indent="-166132">
              <a:lnSpc>
                <a:spcPts val="3119"/>
              </a:lnSpc>
              <a:buFont typeface="Arial"/>
              <a:buChar char="•"/>
            </a:pPr>
            <a:r>
              <a:rPr lang="en-US" sz="2400" dirty="0">
                <a:latin typeface="Source Sans Pro Light" panose="020B0403030403020204" pitchFamily="34" charset="0"/>
              </a:rPr>
              <a:t>LLM in Innovation, Technology and the Law</a:t>
            </a:r>
          </a:p>
          <a:p>
            <a:pPr marL="332264" lvl="1" indent="-166132">
              <a:lnSpc>
                <a:spcPts val="3119"/>
              </a:lnSpc>
              <a:buFont typeface="Arial"/>
              <a:buChar char="•"/>
            </a:pPr>
            <a:r>
              <a:rPr lang="en-US" sz="2400" dirty="0">
                <a:latin typeface="Source Sans Pro Light" panose="020B0403030403020204" pitchFamily="34" charset="0"/>
              </a:rPr>
              <a:t>LLM in Intellectual Property Law</a:t>
            </a:r>
          </a:p>
          <a:p>
            <a:pPr marL="332264" lvl="1" indent="-166132">
              <a:lnSpc>
                <a:spcPts val="3119"/>
              </a:lnSpc>
              <a:buFont typeface="Arial"/>
              <a:buChar char="•"/>
            </a:pPr>
            <a:r>
              <a:rPr lang="en-US" sz="2400" dirty="0">
                <a:latin typeface="Source Sans Pro Light" panose="020B0403030403020204" pitchFamily="34" charset="0"/>
              </a:rPr>
              <a:t>LLM in International Banking Law and Finance</a:t>
            </a:r>
          </a:p>
          <a:p>
            <a:pPr marL="332264" lvl="1" indent="-166132">
              <a:lnSpc>
                <a:spcPts val="3119"/>
              </a:lnSpc>
              <a:buFont typeface="Arial"/>
              <a:buChar char="•"/>
            </a:pPr>
            <a:r>
              <a:rPr lang="en-US" sz="2400" dirty="0">
                <a:latin typeface="Source Sans Pro Light" panose="020B0403030403020204" pitchFamily="34" charset="0"/>
              </a:rPr>
              <a:t>LLM in International Economic Law</a:t>
            </a:r>
          </a:p>
          <a:p>
            <a:pPr marL="332264" lvl="1" indent="-166132">
              <a:lnSpc>
                <a:spcPts val="3119"/>
              </a:lnSpc>
              <a:buFont typeface="Arial"/>
              <a:buChar char="•"/>
            </a:pPr>
            <a:r>
              <a:rPr lang="en-US" sz="2400" dirty="0">
                <a:latin typeface="Source Sans Pro Light" panose="020B0403030403020204" pitchFamily="34" charset="0"/>
              </a:rPr>
              <a:t>LLM in International Law</a:t>
            </a:r>
          </a:p>
          <a:p>
            <a:pPr marL="332264" lvl="1" indent="-166132">
              <a:lnSpc>
                <a:spcPts val="3119"/>
              </a:lnSpc>
              <a:buFont typeface="Arial"/>
              <a:buChar char="•"/>
            </a:pPr>
            <a:r>
              <a:rPr lang="en-US" sz="2400" dirty="0">
                <a:latin typeface="Source Sans Pro Light" panose="020B0403030403020204" pitchFamily="34" charset="0"/>
              </a:rPr>
              <a:t>LLM in Law (General)</a:t>
            </a:r>
          </a:p>
          <a:p>
            <a:pPr marL="332264" lvl="1" indent="-166132">
              <a:lnSpc>
                <a:spcPts val="3119"/>
              </a:lnSpc>
              <a:buFont typeface="Arial"/>
              <a:buChar char="•"/>
            </a:pPr>
            <a:r>
              <a:rPr lang="en-US" sz="2400" dirty="0">
                <a:latin typeface="Source Sans Pro Light" panose="020B0403030403020204" pitchFamily="34" charset="0"/>
              </a:rPr>
              <a:t>LLM in Medical Law and Ethics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C86AB7-863F-46FE-A4AE-2E42CE067219}"/>
              </a:ext>
            </a:extLst>
          </p:cNvPr>
          <p:cNvSpPr txBox="1"/>
          <p:nvPr/>
        </p:nvSpPr>
        <p:spPr>
          <a:xfrm>
            <a:off x="468631" y="5421852"/>
            <a:ext cx="8770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* R</a:t>
            </a:r>
            <a:r>
              <a:rPr lang="en-GB" sz="1800" dirty="0">
                <a:effectLst/>
                <a:latin typeface="Calibri" panose="020F0502020204030204" pitchFamily="34" charset="0"/>
              </a:rPr>
              <a:t>e-developed as LLM in European and Transnational Law – planned for AY 27/28</a:t>
            </a:r>
          </a:p>
        </p:txBody>
      </p:sp>
    </p:spTree>
    <p:extLst>
      <p:ext uri="{BB962C8B-B14F-4D97-AF65-F5344CB8AC3E}">
        <p14:creationId xmlns:p14="http://schemas.microsoft.com/office/powerpoint/2010/main" val="1966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Our students</a:t>
            </a:r>
            <a:br>
              <a:rPr lang="en-GB" b="1" dirty="0"/>
            </a:br>
            <a:br>
              <a:rPr lang="en-GB" sz="3600" b="1" dirty="0"/>
            </a:br>
            <a:br>
              <a:rPr lang="en-GB" sz="3600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40" y="1583064"/>
            <a:ext cx="9035684" cy="4160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 diverse and welcoming postgraduate community: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Our Masters students come from over 60 different countries around the globe </a:t>
            </a:r>
          </a:p>
          <a:p>
            <a:r>
              <a:rPr lang="en-GB" dirty="0"/>
              <a:t>Cohort of highly qualified students, with diverse backgrounds which makes for dynamic teaching experience</a:t>
            </a:r>
          </a:p>
          <a:p>
            <a:r>
              <a:rPr lang="en-GB" dirty="0"/>
              <a:t>Communities within and across programmes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05EF40-E574-45A4-AF81-F58F983EE7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4" r="3344" b="1652"/>
          <a:stretch/>
        </p:blipFill>
        <p:spPr>
          <a:xfrm>
            <a:off x="9758723" y="-69156"/>
            <a:ext cx="2433277" cy="601658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ADF571D-5C5B-4D00-831F-92D06C8B7C3D}"/>
              </a:ext>
            </a:extLst>
          </p:cNvPr>
          <p:cNvGrpSpPr/>
          <p:nvPr/>
        </p:nvGrpSpPr>
        <p:grpSpPr>
          <a:xfrm>
            <a:off x="144885" y="6007569"/>
            <a:ext cx="3328298" cy="816549"/>
            <a:chOff x="315044" y="6002041"/>
            <a:chExt cx="3328298" cy="8165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0AF908-E8F3-49F5-9664-3F31A1945FCD}"/>
                </a:ext>
              </a:extLst>
            </p:cNvPr>
            <p:cNvSpPr/>
            <p:nvPr/>
          </p:nvSpPr>
          <p:spPr>
            <a:xfrm>
              <a:off x="315044" y="6002041"/>
              <a:ext cx="3127403" cy="816549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5F73CC-F0C5-428C-BB4D-B324A902E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40" y="6052725"/>
              <a:ext cx="3127402" cy="715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12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A8AE-5FC9-42B9-8B11-029E4CB08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on a Masters Degree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4EC08-7A85-481C-A10C-60A2A0546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40" y="1456081"/>
            <a:ext cx="8079420" cy="3945837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r>
              <a:rPr lang="en-GB" sz="3200" dirty="0"/>
              <a:t>Teaching staff are leading researchers in their field</a:t>
            </a:r>
          </a:p>
          <a:p>
            <a:pPr>
              <a:spcAft>
                <a:spcPts val="1200"/>
              </a:spcAft>
            </a:pPr>
            <a:r>
              <a:rPr lang="en-GB" sz="3200" dirty="0"/>
              <a:t>Typically a weekly two-hour interactive seminar for each course</a:t>
            </a:r>
          </a:p>
          <a:p>
            <a:pPr>
              <a:spcAft>
                <a:spcPts val="1200"/>
              </a:spcAft>
            </a:pPr>
            <a:r>
              <a:rPr lang="en-GB" sz="3200" dirty="0"/>
              <a:t>Active participation in discussions and advance reading expected</a:t>
            </a:r>
          </a:p>
          <a:p>
            <a:pPr>
              <a:spcAft>
                <a:spcPts val="1200"/>
              </a:spcAft>
            </a:pPr>
            <a:r>
              <a:rPr lang="en-GB" sz="3200" dirty="0"/>
              <a:t>Classes may also involve lectures, class debates, individual presentations, or group exercises for example</a:t>
            </a:r>
          </a:p>
          <a:p>
            <a:pPr>
              <a:spcAft>
                <a:spcPts val="1200"/>
              </a:spcAft>
            </a:pPr>
            <a:r>
              <a:rPr lang="en-GB" sz="3200" dirty="0"/>
              <a:t>Courses use a range of take-home assessments (e.g. essays, reports, advice on case-studies, group work) or in-class work (oral presentations, class participation, mini-moots)</a:t>
            </a:r>
          </a:p>
          <a:p>
            <a:pPr>
              <a:spcAft>
                <a:spcPts val="1200"/>
              </a:spcAft>
            </a:pPr>
            <a:r>
              <a:rPr lang="en-GB" sz="3200" dirty="0"/>
              <a:t>Dissertation</a:t>
            </a:r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96329E-5830-4FFD-BE03-03A344187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67"/>
          <a:stretch/>
        </p:blipFill>
        <p:spPr>
          <a:xfrm>
            <a:off x="9426042" y="0"/>
            <a:ext cx="2765958" cy="59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Beyond the classroom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40" y="1319398"/>
            <a:ext cx="8805860" cy="4424504"/>
          </a:xfrm>
        </p:spPr>
        <p:txBody>
          <a:bodyPr>
            <a:normAutofit/>
          </a:bodyPr>
          <a:lstStyle/>
          <a:p>
            <a:r>
              <a:rPr lang="en-GB" dirty="0"/>
              <a:t>Law Student Societies and many other University societies across a wide range of interests</a:t>
            </a:r>
          </a:p>
          <a:p>
            <a:r>
              <a:rPr lang="en-GB" dirty="0"/>
              <a:t>Opportunities to work on academic journals.  </a:t>
            </a:r>
          </a:p>
          <a:p>
            <a:r>
              <a:rPr lang="en-GB" dirty="0"/>
              <a:t>Opportunities for research Assistance </a:t>
            </a:r>
          </a:p>
          <a:p>
            <a:r>
              <a:rPr lang="en-GB" dirty="0"/>
              <a:t>Wide-ranging events programme &amp; guest speakers, often via dedicated research centres</a:t>
            </a:r>
          </a:p>
          <a:p>
            <a:r>
              <a:rPr lang="en-GB" dirty="0"/>
              <a:t>Mooting</a:t>
            </a:r>
          </a:p>
          <a:p>
            <a:r>
              <a:rPr lang="en-GB" dirty="0"/>
              <a:t>Career’s advice and access to alumni</a:t>
            </a:r>
          </a:p>
          <a:p>
            <a:endParaRPr lang="en-GB" dirty="0"/>
          </a:p>
          <a:p>
            <a:endParaRPr lang="en-GB" sz="3200" dirty="0"/>
          </a:p>
          <a:p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5C5186-F91D-407E-ADEF-F153FBBDF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150"/>
          <a:stretch/>
        </p:blipFill>
        <p:spPr>
          <a:xfrm>
            <a:off x="9758723" y="-98061"/>
            <a:ext cx="2433277" cy="60473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389D63-992A-460C-B6BC-6AF39783DB1E}"/>
              </a:ext>
            </a:extLst>
          </p:cNvPr>
          <p:cNvGrpSpPr/>
          <p:nvPr/>
        </p:nvGrpSpPr>
        <p:grpSpPr>
          <a:xfrm>
            <a:off x="144885" y="6007569"/>
            <a:ext cx="3328298" cy="816549"/>
            <a:chOff x="315044" y="6002041"/>
            <a:chExt cx="3328298" cy="8165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8A0964-1A40-4012-BEA6-01958CCD13F2}"/>
                </a:ext>
              </a:extLst>
            </p:cNvPr>
            <p:cNvSpPr/>
            <p:nvPr/>
          </p:nvSpPr>
          <p:spPr>
            <a:xfrm>
              <a:off x="315044" y="6002041"/>
              <a:ext cx="3127403" cy="816549"/>
            </a:xfrm>
            <a:prstGeom prst="rect">
              <a:avLst/>
            </a:prstGeom>
            <a:solidFill>
              <a:srgbClr val="00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DD4D7A-F5BF-42D3-891D-F7A6FA2BD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40" y="6052725"/>
              <a:ext cx="3127402" cy="715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99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UofE Colours">
      <a:dk1>
        <a:srgbClr val="041E41"/>
      </a:dk1>
      <a:lt1>
        <a:srgbClr val="FFFFFF"/>
      </a:lt1>
      <a:dk2>
        <a:srgbClr val="5E5E5E"/>
      </a:dk2>
      <a:lt2>
        <a:srgbClr val="DDDDDD"/>
      </a:lt2>
      <a:accent1>
        <a:srgbClr val="D50032"/>
      </a:accent1>
      <a:accent2>
        <a:srgbClr val="004F71"/>
      </a:accent2>
      <a:accent3>
        <a:srgbClr val="F3AA00"/>
      </a:accent3>
      <a:accent4>
        <a:srgbClr val="C2D3DF"/>
      </a:accent4>
      <a:accent5>
        <a:srgbClr val="CD5913"/>
      </a:accent5>
      <a:accent6>
        <a:srgbClr val="830065"/>
      </a:accent6>
      <a:hlink>
        <a:srgbClr val="0089AA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Corporate" id="{211A8570-7D3F-F84C-9E20-F9F49A9A078F}" vid="{93277205-B6F8-FC4C-9455-695932AB1D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AB6FA8C5AC94F91705EF1E47C84C5" ma:contentTypeVersion="21" ma:contentTypeDescription="Create a new document." ma:contentTypeScope="" ma:versionID="f5714e51a1f55c38d3301421500f86ca">
  <xsd:schema xmlns:xsd="http://www.w3.org/2001/XMLSchema" xmlns:xs="http://www.w3.org/2001/XMLSchema" xmlns:p="http://schemas.microsoft.com/office/2006/metadata/properties" xmlns:ns2="114292c4-3025-4e0c-a59a-0b9ee8a888d9" xmlns:ns3="cf38ce8f-e0da-446a-be9a-81cfb10b6345" targetNamespace="http://schemas.microsoft.com/office/2006/metadata/properties" ma:root="true" ma:fieldsID="09e062fbd18e2c55a7f9f32c8a26e214" ns2:_="" ns3:_="">
    <xsd:import namespace="114292c4-3025-4e0c-a59a-0b9ee8a888d9"/>
    <xsd:import namespace="cf38ce8f-e0da-446a-be9a-81cfb10b63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osting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292c4-3025-4e0c-a59a-0b9ee8a888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osting" ma:index="26" nillable="true" ma:displayName="Hosting" ma:format="Dropdown" ma:internalName="Hostin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alks"/>
                    <xsd:enumeration value="Tours"/>
                    <xsd:enumeration value="Information desks"/>
                    <xsd:enumeration value="talks/tours/information desks"/>
                    <xsd:enumeration value="Queuing"/>
                    <xsd:enumeration value="Catering"/>
                  </xsd:restriction>
                </xsd:simpleType>
              </xsd:element>
            </xsd:sequence>
          </xsd:extension>
        </xsd:complexContent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8ce8f-e0da-446a-be9a-81cfb10b63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6fb4db1-f026-4bf3-aec5-d649249515ca}" ma:internalName="TaxCatchAll" ma:showField="CatchAllData" ma:web="cf38ce8f-e0da-446a-be9a-81cfb10b63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osting xmlns="114292c4-3025-4e0c-a59a-0b9ee8a888d9" xsi:nil="true"/>
    <TaxCatchAll xmlns="cf38ce8f-e0da-446a-be9a-81cfb10b6345" xsi:nil="true"/>
    <lcf76f155ced4ddcb4097134ff3c332f xmlns="114292c4-3025-4e0c-a59a-0b9ee8a888d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BB7382-0034-482A-A15F-BCD910D7DF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4292c4-3025-4e0c-a59a-0b9ee8a888d9"/>
    <ds:schemaRef ds:uri="cf38ce8f-e0da-446a-be9a-81cfb10b63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404114-C632-4F55-B4E5-75EB3E641536}">
  <ds:schemaRefs>
    <ds:schemaRef ds:uri="http://schemas.microsoft.com/office/2006/metadata/properties"/>
    <ds:schemaRef ds:uri="http://schemas.microsoft.com/office/infopath/2007/PartnerControls"/>
    <ds:schemaRef ds:uri="114292c4-3025-4e0c-a59a-0b9ee8a888d9"/>
    <ds:schemaRef ds:uri="cf38ce8f-e0da-446a-be9a-81cfb10b6345"/>
  </ds:schemaRefs>
</ds:datastoreItem>
</file>

<file path=customXml/itemProps3.xml><?xml version="1.0" encoding="utf-8"?>
<ds:datastoreItem xmlns:ds="http://schemas.openxmlformats.org/officeDocument/2006/customXml" ds:itemID="{152ECDD0-28FD-435A-ABBF-0B9FD5ED1A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896</Words>
  <Application>Microsoft Office PowerPoint</Application>
  <PresentationFormat>Widescreen</PresentationFormat>
  <Paragraphs>102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Crimson Pro</vt:lpstr>
      <vt:lpstr>Source Sans Pro</vt:lpstr>
      <vt:lpstr>Source Sans Pro Light</vt:lpstr>
      <vt:lpstr>Source Sans Pro SemiBold</vt:lpstr>
      <vt:lpstr>Wingdings</vt:lpstr>
      <vt:lpstr>1_Office Theme</vt:lpstr>
      <vt:lpstr>PowerPoint Presentation</vt:lpstr>
      <vt:lpstr>What this session will cover</vt:lpstr>
      <vt:lpstr>Why choose Edinburgh Law School?   </vt:lpstr>
      <vt:lpstr>Undergraduate Degrees</vt:lpstr>
      <vt:lpstr>Global Law LLB (Hons)   </vt:lpstr>
      <vt:lpstr>Our Taught Masters Degrees (on campus)   </vt:lpstr>
      <vt:lpstr>Our students     </vt:lpstr>
      <vt:lpstr>Learning on a Masters Degree</vt:lpstr>
      <vt:lpstr>Beyond the classroom   </vt:lpstr>
      <vt:lpstr>Graduate outcomes   </vt:lpstr>
      <vt:lpstr> 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East</dc:creator>
  <cp:lastModifiedBy>Rhiannon Carter</cp:lastModifiedBy>
  <cp:revision>66</cp:revision>
  <dcterms:created xsi:type="dcterms:W3CDTF">2025-10-21T13:47:30Z</dcterms:created>
  <dcterms:modified xsi:type="dcterms:W3CDTF">2026-06-10T10:42:15Z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0x01010035AAB6FA8C5AC94F91705EF1E47C84C5</vt:lpwstr>
  </property>
  <property fmtid="{D5CDD505-2E9C-101B-9397-08002B2CF9AE}" pid="3" name="MediaServiceImageTags">
    <vt:lpwstr/>
  </property>
</Properties>
</file>