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748" r:id="rId5"/>
    <p:sldId id="754" r:id="rId6"/>
    <p:sldId id="751" r:id="rId7"/>
    <p:sldId id="756" r:id="rId8"/>
    <p:sldId id="750" r:id="rId9"/>
    <p:sldId id="75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xed content - corporate si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5400675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3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3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3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24B25E-9AA0-7A5A-38BA-4C185178D5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5388" y="1719264"/>
            <a:ext cx="5400676" cy="4050048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3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3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3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75ABA-A14D-42AD-3A99-9101DEA8A767}"/>
              </a:ext>
            </a:extLst>
          </p:cNvPr>
          <p:cNvSpPr/>
          <p:nvPr userDrawn="1"/>
        </p:nvSpPr>
        <p:spPr>
          <a:xfrm>
            <a:off x="0" y="5949335"/>
            <a:ext cx="12192000" cy="908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59F3-40C5-A779-05A7-7E5BFC27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37" y="157454"/>
            <a:ext cx="10515600" cy="1325563"/>
          </a:xfrm>
        </p:spPr>
        <p:txBody>
          <a:bodyPr/>
          <a:lstStyle/>
          <a:p>
            <a:r>
              <a:rPr lang="en-US" b="1" dirty="0"/>
              <a:t>Samriddhi Rawat</a:t>
            </a:r>
            <a:endParaRPr lang="en-US" dirty="0">
              <a:ea typeface="Source Sans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3A9E-C376-5649-C75B-540DE6388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40" y="1985321"/>
            <a:ext cx="5444354" cy="405004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Studying </a:t>
            </a:r>
            <a:r>
              <a:rPr lang="en-US" b="1" dirty="0"/>
              <a:t>MSc Data Science </a:t>
            </a:r>
            <a:r>
              <a:rPr lang="en-US" dirty="0"/>
              <a:t>at the School of Informatics</a:t>
            </a:r>
          </a:p>
          <a:p>
            <a:r>
              <a:rPr lang="en-US" dirty="0"/>
              <a:t>Background in </a:t>
            </a:r>
            <a:r>
              <a:rPr lang="en-US" b="1" dirty="0"/>
              <a:t>Economics </a:t>
            </a:r>
          </a:p>
          <a:p>
            <a:r>
              <a:rPr lang="en-US" dirty="0"/>
              <a:t>Interested in </a:t>
            </a:r>
            <a:r>
              <a:rPr lang="en-US" b="1" dirty="0"/>
              <a:t>machine learning, sustainability and AI for social good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1878A4-75F0-40D4-0B74-E9C428A78096}"/>
              </a:ext>
            </a:extLst>
          </p:cNvPr>
          <p:cNvSpPr txBox="1">
            <a:spLocks/>
          </p:cNvSpPr>
          <p:nvPr/>
        </p:nvSpPr>
        <p:spPr>
          <a:xfrm>
            <a:off x="515939" y="1096950"/>
            <a:ext cx="1469120" cy="42079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(She/Her)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9B7C52-DA62-6EB6-7515-91482882B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91"/>
          <a:stretch>
            <a:fillRect/>
          </a:stretch>
        </p:blipFill>
        <p:spPr>
          <a:xfrm>
            <a:off x="8438178" y="1307346"/>
            <a:ext cx="3237883" cy="17140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AD7D87-3FFF-972C-4798-B2C03A25E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08" y="1307346"/>
            <a:ext cx="2079636" cy="36962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F66B64-5614-4D9D-BB96-0B42355649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177" y="3182265"/>
            <a:ext cx="3237883" cy="182130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1FFD011-A758-C31B-E965-8F84932B5F88}"/>
              </a:ext>
            </a:extLst>
          </p:cNvPr>
          <p:cNvSpPr txBox="1">
            <a:spLocks/>
          </p:cNvSpPr>
          <p:nvPr/>
        </p:nvSpPr>
        <p:spPr>
          <a:xfrm>
            <a:off x="7712565" y="5087307"/>
            <a:ext cx="3241035" cy="457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Glimpse from my first day at </a:t>
            </a:r>
            <a:r>
              <a:rPr lang="en-US" sz="1400" dirty="0" err="1"/>
              <a:t>UoE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74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5846D-E66D-85E8-F894-05E3905F9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823EA-A449-3102-19C5-87A9D79A9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37" y="157454"/>
            <a:ext cx="10515600" cy="1325563"/>
          </a:xfrm>
        </p:spPr>
        <p:txBody>
          <a:bodyPr/>
          <a:lstStyle/>
          <a:p>
            <a:r>
              <a:rPr lang="en-US" b="1" dirty="0"/>
              <a:t>What a Typical Week looks like for “ME”?</a:t>
            </a:r>
            <a:endParaRPr lang="en-US" b="1" dirty="0">
              <a:ea typeface="Source Sans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AD94-63E0-D767-73C1-164B9CC96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874" y="1800257"/>
            <a:ext cx="5825653" cy="4050049"/>
          </a:xfrm>
        </p:spPr>
        <p:txBody>
          <a:bodyPr vert="horz" lIns="0" tIns="0" rIns="0" bIns="0" rtlCol="0" anchor="t">
            <a:normAutofit/>
          </a:bodyPr>
          <a:lstStyle/>
          <a:p>
            <a:pPr algn="just"/>
            <a:r>
              <a:rPr lang="en-US" sz="2400" dirty="0">
                <a:ea typeface="Source Sans Pro Light"/>
              </a:rPr>
              <a:t>Lectures and tutorials during the week </a:t>
            </a:r>
          </a:p>
          <a:p>
            <a:pPr algn="just"/>
            <a:r>
              <a:rPr lang="en-US" sz="2400" dirty="0">
                <a:ea typeface="Source Sans Pro Light"/>
              </a:rPr>
              <a:t>Lab sessions for practical work </a:t>
            </a:r>
          </a:p>
          <a:p>
            <a:pPr algn="just"/>
            <a:r>
              <a:rPr lang="en-US" sz="2400" dirty="0">
                <a:ea typeface="Source Sans Pro Light"/>
              </a:rPr>
              <a:t>Time spent on assignments, projects, and group discussions </a:t>
            </a:r>
          </a:p>
          <a:p>
            <a:pPr algn="just"/>
            <a:r>
              <a:rPr lang="en-US" sz="2400" dirty="0">
                <a:ea typeface="Source Sans Pro Light"/>
              </a:rPr>
              <a:t>Studying in university spaces like the Appleton or the Main Library</a:t>
            </a:r>
          </a:p>
          <a:p>
            <a:pPr algn="just"/>
            <a:r>
              <a:rPr lang="en-US" sz="2400" dirty="0"/>
              <a:t>Balancing </a:t>
            </a:r>
            <a:r>
              <a:rPr lang="en-US" sz="2400" dirty="0" err="1"/>
              <a:t>courseworks</a:t>
            </a:r>
            <a:r>
              <a:rPr lang="en-US" sz="2400" dirty="0"/>
              <a:t> with social activities</a:t>
            </a:r>
            <a:endParaRPr lang="en-US" sz="2400" dirty="0">
              <a:ea typeface="Source Sans Pr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1CDFE-9D26-F8B5-5B85-52E288E0F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 r="2918"/>
          <a:stretch>
            <a:fillRect/>
          </a:stretch>
        </p:blipFill>
        <p:spPr>
          <a:xfrm>
            <a:off x="9337004" y="1361731"/>
            <a:ext cx="2316444" cy="1507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6BB456-728E-AA26-C65D-89D3AAAE82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0"/>
          <a:stretch>
            <a:fillRect/>
          </a:stretch>
        </p:blipFill>
        <p:spPr>
          <a:xfrm>
            <a:off x="7020560" y="1361731"/>
            <a:ext cx="2316444" cy="15075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63F514-A9EC-5ACE-C029-7ABD89749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04" y="3020680"/>
            <a:ext cx="4764244" cy="23827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D9A174C-2EB8-8BB7-5A18-55C926575F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/>
          <a:stretch>
            <a:fillRect/>
          </a:stretch>
        </p:blipFill>
        <p:spPr>
          <a:xfrm>
            <a:off x="6889204" y="1361730"/>
            <a:ext cx="2316445" cy="15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4AF5-78A7-95A7-BF3C-250B002D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31" y="207470"/>
            <a:ext cx="10515600" cy="1325563"/>
          </a:xfrm>
        </p:spPr>
        <p:txBody>
          <a:bodyPr/>
          <a:lstStyle/>
          <a:p>
            <a:r>
              <a:rPr lang="en-US" b="1" dirty="0"/>
              <a:t>Courses I have taken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33F06-5D67-15F9-D0CE-28A1B9B2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403114"/>
            <a:ext cx="4279997" cy="405004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ea typeface="Source Sans Pro Light"/>
              </a:rPr>
              <a:t>SEMESTER- 1</a:t>
            </a:r>
          </a:p>
          <a:p>
            <a:r>
              <a:rPr lang="en-US" sz="2000" dirty="0">
                <a:ea typeface="Source Sans Pro Light"/>
              </a:rPr>
              <a:t>Applied Machine Learning (20 credits)</a:t>
            </a:r>
          </a:p>
          <a:p>
            <a:r>
              <a:rPr lang="en-US" sz="2000" dirty="0">
                <a:ea typeface="Source Sans Pro Light"/>
              </a:rPr>
              <a:t>Introduction to Databases (20 credits)</a:t>
            </a:r>
          </a:p>
          <a:p>
            <a:r>
              <a:rPr lang="en-US" sz="2000" dirty="0">
                <a:ea typeface="Source Sans Pro Light"/>
              </a:rPr>
              <a:t>Distributed Systems (10 credits)</a:t>
            </a:r>
          </a:p>
          <a:p>
            <a:r>
              <a:rPr lang="en-US" sz="2000" dirty="0">
                <a:ea typeface="Source Sans Pro Light"/>
              </a:rPr>
              <a:t>Statistical Programming (10 credits)</a:t>
            </a:r>
          </a:p>
          <a:p>
            <a:pPr marL="0" indent="0">
              <a:buNone/>
            </a:pPr>
            <a:endParaRPr lang="en-US" sz="2000" dirty="0">
              <a:ea typeface="Source Sans Pro Light"/>
            </a:endParaRPr>
          </a:p>
          <a:p>
            <a:endParaRPr lang="en-US" sz="2000" dirty="0">
              <a:ea typeface="Source Sans Pro Ligh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B5A22C-9FA3-0006-8A69-00094DC4EB12}"/>
              </a:ext>
            </a:extLst>
          </p:cNvPr>
          <p:cNvSpPr txBox="1">
            <a:spLocks/>
          </p:cNvSpPr>
          <p:nvPr/>
        </p:nvSpPr>
        <p:spPr>
          <a:xfrm>
            <a:off x="514131" y="3700903"/>
            <a:ext cx="5580062" cy="405004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ea typeface="Source Sans Pro Light"/>
              </a:rPr>
              <a:t>SEMESTER-2</a:t>
            </a:r>
          </a:p>
          <a:p>
            <a:r>
              <a:rPr lang="en-US" sz="2000" dirty="0">
                <a:ea typeface="Source Sans Pro Light"/>
              </a:rPr>
              <a:t>Advanced Topics in Machine Learning (20 credits)</a:t>
            </a:r>
          </a:p>
          <a:p>
            <a:r>
              <a:rPr lang="en-US" sz="2000" dirty="0">
                <a:ea typeface="Source Sans Pro Light"/>
              </a:rPr>
              <a:t>Computer Vision (20 credits)</a:t>
            </a:r>
          </a:p>
          <a:p>
            <a:r>
              <a:rPr lang="en-US" sz="2000" dirty="0">
                <a:ea typeface="Source Sans Pro Light"/>
              </a:rPr>
              <a:t>Informatics Project Proposal (20 credits)</a:t>
            </a:r>
          </a:p>
          <a:p>
            <a:pPr marL="0" indent="0">
              <a:buNone/>
            </a:pPr>
            <a:endParaRPr lang="en-US" sz="2000" dirty="0">
              <a:ea typeface="Source Sans Pro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93B3E3-EC61-5913-2BAB-7350DFD598D3}"/>
              </a:ext>
            </a:extLst>
          </p:cNvPr>
          <p:cNvSpPr txBox="1">
            <a:spLocks/>
          </p:cNvSpPr>
          <p:nvPr/>
        </p:nvSpPr>
        <p:spPr>
          <a:xfrm>
            <a:off x="9339587" y="4205053"/>
            <a:ext cx="4279997" cy="405004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ea typeface="Source Sans Pro Ligh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154573-F31A-D55F-5A19-D59BA0FB2F80}"/>
              </a:ext>
            </a:extLst>
          </p:cNvPr>
          <p:cNvGrpSpPr/>
          <p:nvPr/>
        </p:nvGrpSpPr>
        <p:grpSpPr>
          <a:xfrm>
            <a:off x="6937132" y="2011101"/>
            <a:ext cx="4547918" cy="3018100"/>
            <a:chOff x="6931667" y="1588524"/>
            <a:chExt cx="4547918" cy="30181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F044466-1833-F989-174B-90BACBA727E9}"/>
                </a:ext>
              </a:extLst>
            </p:cNvPr>
            <p:cNvSpPr/>
            <p:nvPr/>
          </p:nvSpPr>
          <p:spPr>
            <a:xfrm>
              <a:off x="6931667" y="1588524"/>
              <a:ext cx="1648453" cy="47520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Lectures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FF1E219-17EF-7CD0-8FEB-3E53E0FBAFA2}"/>
                </a:ext>
              </a:extLst>
            </p:cNvPr>
            <p:cNvSpPr/>
            <p:nvPr/>
          </p:nvSpPr>
          <p:spPr>
            <a:xfrm>
              <a:off x="7620000" y="2210376"/>
              <a:ext cx="1648452" cy="47520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Tutorials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7ED51CF-F924-B6F8-6BAD-4C188FD81487}"/>
                </a:ext>
              </a:extLst>
            </p:cNvPr>
            <p:cNvSpPr/>
            <p:nvPr/>
          </p:nvSpPr>
          <p:spPr>
            <a:xfrm>
              <a:off x="8222002" y="2832228"/>
              <a:ext cx="1648452" cy="47520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Labs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B88E971-A7F4-515C-6F46-D070C67DE961}"/>
                </a:ext>
              </a:extLst>
            </p:cNvPr>
            <p:cNvSpPr/>
            <p:nvPr/>
          </p:nvSpPr>
          <p:spPr>
            <a:xfrm>
              <a:off x="8823960" y="3432449"/>
              <a:ext cx="1648453" cy="53069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Coursework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967815C-68B8-5966-156E-24E036002F14}"/>
                </a:ext>
              </a:extLst>
            </p:cNvPr>
            <p:cNvSpPr/>
            <p:nvPr/>
          </p:nvSpPr>
          <p:spPr>
            <a:xfrm>
              <a:off x="9655125" y="4072483"/>
              <a:ext cx="1824460" cy="53414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Written Exams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92A118-B537-A716-51A9-7537F65B4D53}"/>
              </a:ext>
            </a:extLst>
          </p:cNvPr>
          <p:cNvSpPr txBox="1">
            <a:spLocks/>
          </p:cNvSpPr>
          <p:nvPr/>
        </p:nvSpPr>
        <p:spPr>
          <a:xfrm>
            <a:off x="6858245" y="1508237"/>
            <a:ext cx="4279997" cy="342894"/>
          </a:xfrm>
          <a:prstGeom prst="rect">
            <a:avLst/>
          </a:prstGeom>
        </p:spPr>
        <p:txBody>
          <a:bodyPr vert="horz" lIns="0" tIns="0" rIns="0" bIns="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ea typeface="Source Sans Pro Light"/>
              </a:rPr>
              <a:t>Most of the courses I have taken so far have been a combination of all these components</a:t>
            </a:r>
          </a:p>
          <a:p>
            <a:pPr marL="0" indent="0">
              <a:buNone/>
            </a:pPr>
            <a:endParaRPr lang="en-US" sz="2000" dirty="0"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3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F1C0B-F08B-E2E2-DD37-662B6CBFA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DF220-AE27-A960-9B70-83457274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31" y="20747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Academic &amp; Student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391B7C-BF73-78E2-9AB4-FF54AC211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131" y="1533033"/>
            <a:ext cx="9432302" cy="3925757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Professors &amp; TAs are genuinely approachable </a:t>
            </a:r>
          </a:p>
          <a:p>
            <a:pPr algn="just"/>
            <a:endParaRPr lang="en-US" sz="100" dirty="0"/>
          </a:p>
          <a:p>
            <a:pPr algn="just"/>
            <a:r>
              <a:rPr lang="en-US" dirty="0"/>
              <a:t>Office hours &amp; Piazza forums keep help always within reach </a:t>
            </a:r>
          </a:p>
          <a:p>
            <a:pPr algn="just"/>
            <a:r>
              <a:rPr lang="en-US" dirty="0"/>
              <a:t>Student Advisors on hand for academic &amp; personal concerns </a:t>
            </a:r>
          </a:p>
          <a:p>
            <a:pPr algn="just"/>
            <a:r>
              <a:rPr lang="en-US" dirty="0"/>
              <a:t>University-wide support: career services, wellbeing service, etc..</a:t>
            </a:r>
          </a:p>
          <a:p>
            <a:pPr algn="just"/>
            <a:r>
              <a:rPr lang="en-US" dirty="0"/>
              <a:t>Peer learning is encouraged through </a:t>
            </a:r>
            <a:r>
              <a:rPr lang="en-US" dirty="0" err="1"/>
              <a:t>courseworks</a:t>
            </a:r>
            <a:endParaRPr lang="en-US" dirty="0"/>
          </a:p>
          <a:p>
            <a:pPr marL="0" indent="0" algn="just">
              <a:buNone/>
            </a:pPr>
            <a:endParaRPr lang="en-US" sz="100" dirty="0"/>
          </a:p>
          <a:p>
            <a:pPr algn="just"/>
            <a:r>
              <a:rPr lang="en-US" dirty="0"/>
              <a:t>Health care and GP on campus</a:t>
            </a:r>
          </a:p>
          <a:p>
            <a:pPr marL="0" indent="0" algn="just">
              <a:buNone/>
            </a:pPr>
            <a:r>
              <a:rPr lang="en-US" sz="2200" dirty="0"/>
              <a:t>    </a:t>
            </a:r>
            <a:endParaRPr lang="en-IN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345CFB-007D-668D-9A74-484BB3927F4E}"/>
              </a:ext>
            </a:extLst>
          </p:cNvPr>
          <p:cNvSpPr txBox="1"/>
          <p:nvPr/>
        </p:nvSpPr>
        <p:spPr>
          <a:xfrm>
            <a:off x="662475" y="1798093"/>
            <a:ext cx="6811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question is too small!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86D983-68C3-1E87-F91C-E20FEC6E0DF1}"/>
              </a:ext>
            </a:extLst>
          </p:cNvPr>
          <p:cNvSpPr txBox="1"/>
          <p:nvPr/>
        </p:nvSpPr>
        <p:spPr>
          <a:xfrm>
            <a:off x="662475" y="4690575"/>
            <a:ext cx="6811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Because you're never figuring things out alone!</a:t>
            </a:r>
            <a:endParaRPr lang="en-US" sz="1800" b="1" dirty="0">
              <a:solidFill>
                <a:schemeClr val="tx2">
                  <a:lumMod val="90000"/>
                  <a:lumOff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98919-E6A5-D758-40D6-BB024941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37" y="164599"/>
            <a:ext cx="10515600" cy="1325563"/>
          </a:xfrm>
        </p:spPr>
        <p:txBody>
          <a:bodyPr/>
          <a:lstStyle/>
          <a:p>
            <a:r>
              <a:rPr lang="en-US" b="1" dirty="0"/>
              <a:t>Societies and 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5CC1C-99EA-CE87-5391-06272181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336" y="1588635"/>
            <a:ext cx="6712557" cy="4050049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en-US" dirty="0"/>
              <a:t>Students at the School of Informatics have access to many tech and student communities  like </a:t>
            </a:r>
            <a:r>
              <a:rPr lang="en-US" b="1" dirty="0" err="1"/>
              <a:t>CompSoc</a:t>
            </a:r>
            <a:r>
              <a:rPr lang="en-US" dirty="0"/>
              <a:t> and </a:t>
            </a:r>
            <a:r>
              <a:rPr lang="en-US" b="1" dirty="0"/>
              <a:t>Hoppers</a:t>
            </a:r>
            <a:r>
              <a:rPr lang="en-US" dirty="0"/>
              <a:t>, which </a:t>
            </a:r>
            <a:r>
              <a:rPr lang="en-US" dirty="0" err="1"/>
              <a:t>organise</a:t>
            </a:r>
            <a:r>
              <a:rPr lang="en-US" dirty="0"/>
              <a:t> tech talks, workshops, and networking events</a:t>
            </a:r>
          </a:p>
          <a:p>
            <a:r>
              <a:rPr lang="en-US" dirty="0"/>
              <a:t>Outside academics, I enjoy volunteering, practicing yoga and jogging to stay active</a:t>
            </a:r>
          </a:p>
          <a:p>
            <a:r>
              <a:rPr lang="en-US" dirty="0"/>
              <a:t>Beautiful green spaces like the Meadows &amp; Arthur's Seat are just a short walk from campus</a:t>
            </a:r>
          </a:p>
          <a:p>
            <a:endParaRPr lang="en-US" dirty="0">
              <a:latin typeface="Source Sans Pro Light"/>
              <a:ea typeface="Source Sans Pro Light"/>
            </a:endParaRPr>
          </a:p>
          <a:p>
            <a:endParaRPr lang="en-US" dirty="0">
              <a:latin typeface="Source Sans Pro Light"/>
              <a:ea typeface="Source Sans Pro Light"/>
            </a:endParaRPr>
          </a:p>
        </p:txBody>
      </p:sp>
      <p:pic>
        <p:nvPicPr>
          <p:cNvPr id="2051" name="Picture 3" descr="CompSoc">
            <a:extLst>
              <a:ext uri="{FF2B5EF4-FFF2-40B4-BE49-F238E27FC236}">
                <a16:creationId xmlns:a16="http://schemas.microsoft.com/office/drawing/2014/main" id="{9403F336-D938-868B-6748-F6643775B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21" y="1588635"/>
            <a:ext cx="1837185" cy="12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oppers logo">
            <a:extLst>
              <a:ext uri="{FF2B5EF4-FFF2-40B4-BE49-F238E27FC236}">
                <a16:creationId xmlns:a16="http://schemas.microsoft.com/office/drawing/2014/main" id="{828D17C0-045F-D889-518A-FD031B3E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800" y="2964348"/>
            <a:ext cx="2043867" cy="20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8CE61-1BDF-CED6-1145-29325628E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8E2C2-0A4F-E04D-941A-1CC42848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37" y="164599"/>
            <a:ext cx="10515600" cy="1325563"/>
          </a:xfrm>
        </p:spPr>
        <p:txBody>
          <a:bodyPr/>
          <a:lstStyle/>
          <a:p>
            <a:r>
              <a:rPr lang="en-US" b="1" dirty="0"/>
              <a:t>Life in Edinburgh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187FC-8868-7969-B5A8-B80C729CE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6482021" cy="4050049"/>
          </a:xfrm>
        </p:spPr>
        <p:txBody>
          <a:bodyPr vert="horz" lIns="0" tIns="0" rIns="0" bIns="0" rtlCol="0" anchor="t">
            <a:normAutofit/>
          </a:bodyPr>
          <a:lstStyle/>
          <a:p>
            <a:pPr algn="just"/>
            <a:r>
              <a:rPr lang="en-US" dirty="0"/>
              <a:t>Edinburgh is a very walkable and scenic city, perfect for exploring on foot.</a:t>
            </a:r>
          </a:p>
          <a:p>
            <a:pPr algn="just"/>
            <a:r>
              <a:rPr lang="en-US" dirty="0"/>
              <a:t>Many museums, cafes, and historic landmarks are within easy reach of campus</a:t>
            </a:r>
          </a:p>
          <a:p>
            <a:pPr algn="just"/>
            <a:r>
              <a:rPr lang="en-US" dirty="0"/>
              <a:t>Famous for </a:t>
            </a:r>
            <a:r>
              <a:rPr lang="en-US" b="1" dirty="0"/>
              <a:t>Edinburgh Festival Fringe</a:t>
            </a:r>
            <a:r>
              <a:rPr lang="en-US" dirty="0"/>
              <a:t> in August and </a:t>
            </a:r>
            <a:r>
              <a:rPr lang="en-US" b="1" dirty="0"/>
              <a:t>Christmas Market + Hogmanay </a:t>
            </a:r>
            <a:r>
              <a:rPr lang="en-US" dirty="0"/>
              <a:t>in December.</a:t>
            </a:r>
            <a:endParaRPr lang="en-US" dirty="0">
              <a:latin typeface="Source Sans Pro Light"/>
              <a:ea typeface="Source Sans Pr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69CDC-390D-A980-BE53-470E58CEE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62261" y="2500671"/>
            <a:ext cx="3584438" cy="2021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68052-321B-22A5-5B19-1F32C2E3F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6075" y="1611476"/>
            <a:ext cx="3584438" cy="20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AB6FA8C5AC94F91705EF1E47C84C5" ma:contentTypeVersion="21" ma:contentTypeDescription="Create a new document." ma:contentTypeScope="" ma:versionID="f5714e51a1f55c38d3301421500f86ca">
  <xsd:schema xmlns:xsd="http://www.w3.org/2001/XMLSchema" xmlns:xs="http://www.w3.org/2001/XMLSchema" xmlns:p="http://schemas.microsoft.com/office/2006/metadata/properties" xmlns:ns2="114292c4-3025-4e0c-a59a-0b9ee8a888d9" xmlns:ns3="cf38ce8f-e0da-446a-be9a-81cfb10b6345" targetNamespace="http://schemas.microsoft.com/office/2006/metadata/properties" ma:root="true" ma:fieldsID="09e062fbd18e2c55a7f9f32c8a26e214" ns2:_="" ns3:_="">
    <xsd:import namespace="114292c4-3025-4e0c-a59a-0b9ee8a888d9"/>
    <xsd:import namespace="cf38ce8f-e0da-446a-be9a-81cfb10b63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osting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292c4-3025-4e0c-a59a-0b9ee8a888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osting" ma:index="26" nillable="true" ma:displayName="Hosting" ma:format="Dropdown" ma:internalName="Host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alks"/>
                    <xsd:enumeration value="Tours"/>
                    <xsd:enumeration value="Information desks"/>
                    <xsd:enumeration value="talks/tours/information desks"/>
                    <xsd:enumeration value="Queuing"/>
                    <xsd:enumeration value="Catering"/>
                  </xsd:restriction>
                </xsd:simple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8ce8f-e0da-446a-be9a-81cfb10b63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fb4db1-f026-4bf3-aec5-d649249515ca}" ma:internalName="TaxCatchAll" ma:showField="CatchAllData" ma:web="cf38ce8f-e0da-446a-be9a-81cfb10b63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osting xmlns="114292c4-3025-4e0c-a59a-0b9ee8a888d9" xsi:nil="true"/>
    <TaxCatchAll xmlns="cf38ce8f-e0da-446a-be9a-81cfb10b6345" xsi:nil="true"/>
    <lcf76f155ced4ddcb4097134ff3c332f xmlns="114292c4-3025-4e0c-a59a-0b9ee8a888d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96BE2C-E3B8-475E-B275-D6F649940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292c4-3025-4e0c-a59a-0b9ee8a888d9"/>
    <ds:schemaRef ds:uri="cf38ce8f-e0da-446a-be9a-81cfb10b63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A67D9D-4014-47AA-A1FE-3F2881965A05}">
  <ds:schemaRefs>
    <ds:schemaRef ds:uri="http://schemas.microsoft.com/office/2006/metadata/properties"/>
    <ds:schemaRef ds:uri="http://schemas.microsoft.com/office/infopath/2007/PartnerControls"/>
    <ds:schemaRef ds:uri="114292c4-3025-4e0c-a59a-0b9ee8a888d9"/>
    <ds:schemaRef ds:uri="cf38ce8f-e0da-446a-be9a-81cfb10b6345"/>
  </ds:schemaRefs>
</ds:datastoreItem>
</file>

<file path=customXml/itemProps3.xml><?xml version="1.0" encoding="utf-8"?>
<ds:datastoreItem xmlns:ds="http://schemas.openxmlformats.org/officeDocument/2006/customXml" ds:itemID="{1C83A54B-2A0A-44E4-A892-87CA5530A0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</TotalTime>
  <Words>339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Source Sans Pro Light</vt:lpstr>
      <vt:lpstr>Wingdings</vt:lpstr>
      <vt:lpstr>office theme</vt:lpstr>
      <vt:lpstr>Samriddhi Rawat</vt:lpstr>
      <vt:lpstr>What a Typical Week looks like for “ME”?</vt:lpstr>
      <vt:lpstr>Courses I have taken</vt:lpstr>
      <vt:lpstr>Academic &amp; Student Support</vt:lpstr>
      <vt:lpstr>Societies and other activities</vt:lpstr>
      <vt:lpstr>Life in Edinburgh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McElhinney</dc:creator>
  <cp:lastModifiedBy>Rhiannon Carter</cp:lastModifiedBy>
  <cp:revision>18</cp:revision>
  <dcterms:created xsi:type="dcterms:W3CDTF">2013-07-15T20:26:40Z</dcterms:created>
  <dcterms:modified xsi:type="dcterms:W3CDTF">2026-06-10T11:08:50Z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0x01010035AAB6FA8C5AC94F91705EF1E47C84C5</vt:lpwstr>
  </property>
</Properties>
</file>