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56" r:id="rId5"/>
    <p:sldId id="288" r:id="rId6"/>
    <p:sldId id="287" r:id="rId7"/>
    <p:sldId id="309" r:id="rId8"/>
    <p:sldId id="311" r:id="rId9"/>
    <p:sldId id="312" r:id="rId10"/>
    <p:sldId id="314" r:id="rId11"/>
    <p:sldId id="310" r:id="rId12"/>
    <p:sldId id="281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rimson Pro" pitchFamily="2" charset="0"/>
      <p:regular r:id="rId19"/>
      <p:bold r:id="rId20"/>
      <p:italic r:id="rId21"/>
      <p:boldItalic r:id="rId22"/>
    </p:embeddedFont>
    <p:embeddedFont>
      <p:font typeface="Source Sans Pro" panose="020B0503030403020204" pitchFamily="34" charset="0"/>
      <p:regular r:id="rId23"/>
      <p:bold r:id="rId24"/>
      <p:italic r:id="rId25"/>
      <p:boldItalic r:id="rId26"/>
    </p:embeddedFont>
    <p:embeddedFont>
      <p:font typeface="Source Sans Pro Light" panose="020B0403030403020204" pitchFamily="34" charset="0"/>
      <p:regular r:id="rId27"/>
      <p:italic r:id="rId28"/>
    </p:embeddedFont>
    <p:embeddedFont>
      <p:font typeface="Source Sans Pro SemiBold" panose="020B0603030403020204" pitchFamily="34" charset="0"/>
      <p:bold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E23D8E-05F2-4E84-9E33-911AA1DA2D42}">
          <p14:sldIdLst>
            <p14:sldId id="256"/>
            <p14:sldId id="288"/>
            <p14:sldId id="287"/>
            <p14:sldId id="309"/>
            <p14:sldId id="311"/>
            <p14:sldId id="312"/>
            <p14:sldId id="314"/>
            <p14:sldId id="31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41E42"/>
    <a:srgbClr val="041E07"/>
    <a:srgbClr val="D50032"/>
    <a:srgbClr val="CC0504"/>
    <a:srgbClr val="BB1D10"/>
    <a:srgbClr val="DD0030"/>
    <a:srgbClr val="041D41"/>
    <a:srgbClr val="C10043"/>
    <a:srgbClr val="00325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1B69E-B3E7-4179-9CEE-DFABA05237DD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52B65-885B-418D-BC2C-5AF72C6FA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13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General</a:t>
            </a:r>
            <a:br>
              <a:rPr lang="en-US">
                <a:ea typeface="Calibri"/>
                <a:cs typeface="+mn-lt"/>
              </a:rPr>
            </a:br>
            <a:r>
              <a:rPr lang="en-US">
                <a:ea typeface="Calibri"/>
                <a:cs typeface="Calibri"/>
              </a:rPr>
              <a:t>Child and Adolescent Psychology</a:t>
            </a:r>
          </a:p>
          <a:p>
            <a:r>
              <a:rPr lang="en-US">
                <a:ea typeface="Calibri"/>
                <a:cs typeface="Calibri"/>
              </a:rPr>
              <a:t>Early Childhood Practice and Froebel</a:t>
            </a:r>
          </a:p>
          <a:p>
            <a:r>
              <a:rPr lang="en-US">
                <a:ea typeface="Calibri"/>
                <a:cs typeface="Calibri"/>
              </a:rPr>
              <a:t>Philosophy of Education</a:t>
            </a:r>
          </a:p>
          <a:p>
            <a:r>
              <a:rPr lang="en-US">
                <a:ea typeface="Calibri"/>
                <a:cs typeface="Calibri"/>
              </a:rPr>
              <a:t>Research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52B65-885B-418D-BC2C-5AF72C6FA1E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35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2B63B-B418-8D18-5BEB-AD704549F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445DC1-227A-6B48-F006-B77482534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E36D42-1D35-A538-AB89-0F461E896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General</a:t>
            </a:r>
            <a:br>
              <a:rPr lang="en-US">
                <a:ea typeface="Calibri"/>
                <a:cs typeface="+mn-lt"/>
              </a:rPr>
            </a:br>
            <a:r>
              <a:rPr lang="en-US">
                <a:ea typeface="Calibri"/>
                <a:cs typeface="Calibri"/>
              </a:rPr>
              <a:t>Child and Adolescent Psychology</a:t>
            </a:r>
          </a:p>
          <a:p>
            <a:r>
              <a:rPr lang="en-US">
                <a:ea typeface="Calibri"/>
                <a:cs typeface="Calibri"/>
              </a:rPr>
              <a:t>Early Childhood Practice and Froebel</a:t>
            </a:r>
          </a:p>
          <a:p>
            <a:r>
              <a:rPr lang="en-US">
                <a:ea typeface="Calibri"/>
                <a:cs typeface="Calibri"/>
              </a:rPr>
              <a:t>Philosophy of Education</a:t>
            </a:r>
          </a:p>
          <a:p>
            <a:r>
              <a:rPr lang="en-US">
                <a:ea typeface="Calibri"/>
                <a:cs typeface="Calibri"/>
              </a:rPr>
              <a:t>Research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E1F77-AA80-5E7E-3873-C79D528D5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52B65-885B-418D-BC2C-5AF72C6FA1E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34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rporate title"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FB59D7-8BF0-B0BB-F501-52E4496F4D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950" y="1268413"/>
            <a:ext cx="12084050" cy="46799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D5666F-78C4-C248-B33B-502B434B3B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678252"/>
            <a:ext cx="5490050" cy="3861540"/>
          </a:xfrm>
        </p:spPr>
        <p:txBody>
          <a:bodyPr anchor="ctr" anchorCtr="0">
            <a:noAutofit/>
          </a:bodyPr>
          <a:lstStyle>
            <a:lvl1pPr algn="l">
              <a:defRPr sz="6600" b="0" i="0">
                <a:solidFill>
                  <a:schemeClr val="bg1"/>
                </a:solidFill>
                <a:latin typeface="Source Sans Pro Light" panose="020B04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Edit master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17693A-1FF2-C341-8BF0-1BF6B3B211B8}"/>
              </a:ext>
            </a:extLst>
          </p:cNvPr>
          <p:cNvSpPr/>
          <p:nvPr userDrawn="1"/>
        </p:nvSpPr>
        <p:spPr>
          <a:xfrm>
            <a:off x="0" y="0"/>
            <a:ext cx="108000" cy="68580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0AD3D-1C96-B7AA-3635-BCA6FC18D7C1}"/>
              </a:ext>
            </a:extLst>
          </p:cNvPr>
          <p:cNvSpPr/>
          <p:nvPr userDrawn="1"/>
        </p:nvSpPr>
        <p:spPr>
          <a:xfrm>
            <a:off x="108000" y="0"/>
            <a:ext cx="12084000" cy="1268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C768A2-9943-B484-B20F-821B82CB6F5C}"/>
              </a:ext>
            </a:extLst>
          </p:cNvPr>
          <p:cNvSpPr/>
          <p:nvPr userDrawn="1"/>
        </p:nvSpPr>
        <p:spPr>
          <a:xfrm>
            <a:off x="108000" y="5949335"/>
            <a:ext cx="12084000" cy="899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26CD3A2-25E8-BC5A-CFAE-E7FEB9E55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292356"/>
            <a:ext cx="2850000" cy="684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25D946E-3512-8749-A662-17868627D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7452" y="1269968"/>
            <a:ext cx="1604548" cy="467810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8FFBDD6-1D90-FB32-FD67-74D0416FD4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8000" y="6037361"/>
            <a:ext cx="2532732" cy="723638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E081675-654F-FE5A-D4CF-BE92A7B6A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6083268"/>
            <a:ext cx="8459787" cy="631825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Presenter  |  XX Month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xed content - corporate side b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C8E07D3-3E83-AD28-F2BC-DA652750A0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9A121F8-4542-61B1-E16E-3CDFFF0AA5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367A049-D03D-996F-712B-13B72E7225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256" y="1167351"/>
            <a:ext cx="11160807" cy="3326609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4800" b="0" i="1">
                <a:solidFill>
                  <a:schemeClr val="bg1"/>
                </a:solidFill>
                <a:latin typeface="Crimson Pro" pitchFamily="2" charset="77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“Quote can go here. Quote can go here. </a:t>
            </a:r>
            <a:br>
              <a:rPr lang="en-GB"/>
            </a:br>
            <a:r>
              <a:rPr lang="en-GB"/>
              <a:t>Quote can go here. </a:t>
            </a:r>
            <a:br>
              <a:rPr lang="en-GB"/>
            </a:br>
            <a:r>
              <a:rPr lang="en-GB"/>
              <a:t>Quote can go here. Quote can go here. </a:t>
            </a:r>
            <a:br>
              <a:rPr lang="en-GB"/>
            </a:br>
            <a:r>
              <a:rPr lang="en-GB"/>
              <a:t>Quote can go here.”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334385D-06CE-5F7B-442A-CEADB34ABF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4043900"/>
            <a:ext cx="11160125" cy="720096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2pPr>
            <a:lvl3pPr marL="9144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3pPr>
            <a:lvl4pPr marL="13716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4pPr>
            <a:lvl5pPr marL="18288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Person’s Name  |  Title</a:t>
            </a: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4E7703-85C5-E0D6-4F7B-590D709D1F82}"/>
              </a:ext>
            </a:extLst>
          </p:cNvPr>
          <p:cNvCxnSpPr>
            <a:cxnSpLocks/>
          </p:cNvCxnSpPr>
          <p:nvPr userDrawn="1"/>
        </p:nvCxnSpPr>
        <p:spPr>
          <a:xfrm>
            <a:off x="0" y="5931347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2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corporate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9D5666F-78C4-C248-B33B-502B434B3B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383280"/>
            <a:ext cx="7650162" cy="1107996"/>
          </a:xfrm>
        </p:spPr>
        <p:txBody>
          <a:bodyPr anchor="t" anchorCtr="0">
            <a:noAutofit/>
          </a:bodyPr>
          <a:lstStyle>
            <a:lvl1pPr algn="l">
              <a:defRPr sz="8000" b="0" i="0">
                <a:solidFill>
                  <a:schemeClr val="bg1"/>
                </a:solidFill>
                <a:latin typeface="Source Sans Pro Light" panose="020B04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17693A-1FF2-C341-8BF0-1BF6B3B211B8}"/>
              </a:ext>
            </a:extLst>
          </p:cNvPr>
          <p:cNvSpPr/>
          <p:nvPr userDrawn="1"/>
        </p:nvSpPr>
        <p:spPr>
          <a:xfrm>
            <a:off x="0" y="0"/>
            <a:ext cx="108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26CD3A2-25E8-BC5A-CFAE-E7FEB9E55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292356"/>
            <a:ext cx="2850000" cy="684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25D946E-3512-8749-A662-17868627D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9770" y="-1"/>
            <a:ext cx="2352229" cy="685800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8FFBDD6-1D90-FB32-FD67-74D0416FD4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000" y="6037200"/>
            <a:ext cx="2532732" cy="72363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CE69D1-E708-BE4B-F21E-FE4BDF12B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3643448"/>
            <a:ext cx="7650162" cy="38779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Person’s Name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D99A91-947C-6AE2-684B-357864E8A9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256" y="4121346"/>
            <a:ext cx="7650162" cy="38779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="0" i="0">
                <a:solidFill>
                  <a:schemeClr val="accent4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b="0" i="0">
                <a:solidFill>
                  <a:schemeClr val="accent1"/>
                </a:solidFill>
                <a:latin typeface="Source Sans Pro Light" panose="020B0403030403020204" pitchFamily="34" charset="0"/>
              </a:defRPr>
            </a:lvl2pPr>
            <a:lvl3pPr marL="914400" indent="0">
              <a:buNone/>
              <a:defRPr b="0" i="0">
                <a:solidFill>
                  <a:schemeClr val="accent1"/>
                </a:solidFill>
                <a:latin typeface="Source Sans Pro Light" panose="020B0403030403020204" pitchFamily="34" charset="0"/>
              </a:defRPr>
            </a:lvl3pPr>
            <a:lvl4pPr marL="1371600" indent="0">
              <a:buNone/>
              <a:defRPr b="0" i="0">
                <a:solidFill>
                  <a:schemeClr val="accent1"/>
                </a:solidFill>
                <a:latin typeface="Source Sans Pro Light" panose="020B0403030403020204" pitchFamily="34" charset="0"/>
              </a:defRPr>
            </a:lvl4pPr>
            <a:lvl5pPr marL="1828800" indent="0">
              <a:buNone/>
              <a:defRPr b="0" i="0">
                <a:solidFill>
                  <a:schemeClr val="accent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GB" err="1"/>
              <a:t>Persons.name@ed.ac.uk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5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xed content - corporate si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ource Sans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719263"/>
            <a:ext cx="5400675" cy="4050049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24B25E-9AA0-7A5A-38BA-4C185178D57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5388" y="1719264"/>
            <a:ext cx="5400676" cy="4050048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175ABA-A14D-42AD-3A99-9101DEA8A767}"/>
              </a:ext>
            </a:extLst>
          </p:cNvPr>
          <p:cNvSpPr/>
          <p:nvPr userDrawn="1"/>
        </p:nvSpPr>
        <p:spPr>
          <a:xfrm>
            <a:off x="0" y="5949335"/>
            <a:ext cx="12192000" cy="908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1DA346-56EB-0A0F-4386-1564EFF16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760FA2E-4AB2-0986-1B7C-7DF7616880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7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orient="horz" pos="108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xed content - corporate si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ource Sans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719263"/>
            <a:ext cx="11160125" cy="4160837"/>
          </a:xfrm>
        </p:spPr>
        <p:txBody>
          <a:bodyPr lIns="0" tIns="0" rIns="0" bIns="0"/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527B79-14DA-7CEB-E89E-EEC46C1F80E1}"/>
              </a:ext>
            </a:extLst>
          </p:cNvPr>
          <p:cNvSpPr/>
          <p:nvPr userDrawn="1"/>
        </p:nvSpPr>
        <p:spPr>
          <a:xfrm>
            <a:off x="0" y="5949335"/>
            <a:ext cx="12192000" cy="908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8C9719F-8D52-CDB0-EB9A-43146463D9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1D424B3-A072-D03B-8860-02F0AD7E79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3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8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xed content - corporate si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560817"/>
            <a:ext cx="6930243" cy="707896"/>
          </a:xfrm>
        </p:spPr>
        <p:txBody>
          <a:bodyPr/>
          <a:lstStyle>
            <a:lvl1pPr>
              <a:defRPr b="0" i="0">
                <a:latin typeface="Source Sans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719263"/>
            <a:ext cx="6930242" cy="4050049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175ABA-A14D-42AD-3A99-9101DEA8A767}"/>
              </a:ext>
            </a:extLst>
          </p:cNvPr>
          <p:cNvSpPr/>
          <p:nvPr userDrawn="1"/>
        </p:nvSpPr>
        <p:spPr>
          <a:xfrm>
            <a:off x="0" y="5949335"/>
            <a:ext cx="12192000" cy="908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1DA346-56EB-0A0F-4386-1564EFF16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760FA2E-4AB2-0986-1B7C-7DF7616880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4697A2-40F0-7DB3-CE3D-16F6E60D30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16838" y="0"/>
            <a:ext cx="4475162" cy="59403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orient="horz" pos="108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ixed content - corporate simp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719263"/>
            <a:ext cx="5400675" cy="4050049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tx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24B25E-9AA0-7A5A-38BA-4C185178D57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5388" y="1719264"/>
            <a:ext cx="5400676" cy="4050048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tx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1DA346-56EB-0A0F-4386-1564EFF16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760FA2E-4AB2-0986-1B7C-7DF7616880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E36FAF-F7FA-1F50-9776-3A229BBAACD4}"/>
              </a:ext>
            </a:extLst>
          </p:cNvPr>
          <p:cNvCxnSpPr>
            <a:cxnSpLocks/>
          </p:cNvCxnSpPr>
          <p:nvPr userDrawn="1"/>
        </p:nvCxnSpPr>
        <p:spPr>
          <a:xfrm>
            <a:off x="0" y="5931347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87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orient="horz" pos="108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ixed content - corporate simp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719263"/>
            <a:ext cx="11160124" cy="4050049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tx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1DA346-56EB-0A0F-4386-1564EFF16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760FA2E-4AB2-0986-1B7C-7DF7616880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E36FAF-F7FA-1F50-9776-3A229BBAACD4}"/>
              </a:ext>
            </a:extLst>
          </p:cNvPr>
          <p:cNvCxnSpPr>
            <a:cxnSpLocks/>
          </p:cNvCxnSpPr>
          <p:nvPr userDrawn="1"/>
        </p:nvCxnSpPr>
        <p:spPr>
          <a:xfrm>
            <a:off x="0" y="5931347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7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orient="horz" pos="108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ixed content - corporate simp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560817"/>
            <a:ext cx="6930243" cy="707896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719263"/>
            <a:ext cx="6930242" cy="4050049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tx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1DA346-56EB-0A0F-4386-1564EFF16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760FA2E-4AB2-0986-1B7C-7DF7616880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4697A2-40F0-7DB3-CE3D-16F6E60D30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16838" y="1"/>
            <a:ext cx="4475162" cy="59313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133AF-1996-E9D0-0493-F45387BDC924}"/>
              </a:ext>
            </a:extLst>
          </p:cNvPr>
          <p:cNvCxnSpPr>
            <a:cxnSpLocks/>
          </p:cNvCxnSpPr>
          <p:nvPr userDrawn="1"/>
        </p:nvCxnSpPr>
        <p:spPr>
          <a:xfrm>
            <a:off x="0" y="5931347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74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orient="horz" pos="108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content - corporate side bar"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703DBFE-C670-2BE3-2E0F-1A4CBDFB24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23448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56" y="552107"/>
            <a:ext cx="8281104" cy="89662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1F78E1-E4C5-B3F0-3650-E9299473FEEE}"/>
              </a:ext>
            </a:extLst>
          </p:cNvPr>
          <p:cNvSpPr/>
          <p:nvPr userDrawn="1"/>
        </p:nvSpPr>
        <p:spPr>
          <a:xfrm>
            <a:off x="9234248" y="1"/>
            <a:ext cx="29577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C8E07D3-3E83-AD28-F2BC-DA652750A0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9A121F8-4542-61B1-E16E-3CDFFF0AA5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367A049-D03D-996F-712B-13B72E7225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52649" y="552451"/>
            <a:ext cx="2520950" cy="3326609"/>
          </a:xfrm>
        </p:spPr>
        <p:txBody>
          <a:bodyPr/>
          <a:lstStyle>
            <a:lvl1pPr marL="0" indent="0" algn="ctr">
              <a:buFontTx/>
              <a:buNone/>
              <a:defRPr b="0" i="1">
                <a:solidFill>
                  <a:schemeClr val="bg1"/>
                </a:solidFill>
                <a:latin typeface="Crimson Pro" pitchFamily="2" charset="77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“Quote can go here. Quote can go here. Quote can go here. Quote can go here. Quote can go here. Quote can go here.”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334385D-06CE-5F7B-442A-CEADB34ABF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1975" y="3879850"/>
            <a:ext cx="2520950" cy="719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 b="1" i="0">
                <a:solidFill>
                  <a:schemeClr val="bg1"/>
                </a:solidFill>
                <a:latin typeface="Source Sans Pro SemiBold" panose="020B0503030403020204" pitchFamily="34" charset="0"/>
              </a:defRPr>
            </a:lvl1pPr>
            <a:lvl2pPr marL="4572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2pPr>
            <a:lvl3pPr marL="9144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3pPr>
            <a:lvl4pPr marL="13716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4pPr>
            <a:lvl5pPr marL="18288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Person’s Name  | 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2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xed content - corporate side bar"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703DBFE-C670-2BE3-2E0F-1A4CBDFB24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C8E07D3-3E83-AD28-F2BC-DA652750A0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9A121F8-4542-61B1-E16E-3CDFFF0AA5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367A049-D03D-996F-712B-13B72E7225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256" y="1167351"/>
            <a:ext cx="11160807" cy="3326609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4800" b="0" i="1">
                <a:solidFill>
                  <a:schemeClr val="bg1"/>
                </a:solidFill>
                <a:latin typeface="Crimson Pro" pitchFamily="2" charset="77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“Quote can go here. Quote can go here. </a:t>
            </a:r>
            <a:br>
              <a:rPr lang="en-GB"/>
            </a:br>
            <a:r>
              <a:rPr lang="en-GB"/>
              <a:t>Quote can go here. </a:t>
            </a:r>
            <a:br>
              <a:rPr lang="en-GB"/>
            </a:br>
            <a:r>
              <a:rPr lang="en-GB"/>
              <a:t>Quote can go here. Quote can go here. </a:t>
            </a:r>
            <a:br>
              <a:rPr lang="en-GB"/>
            </a:br>
            <a:r>
              <a:rPr lang="en-GB"/>
              <a:t>Quote can go here.”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334385D-06CE-5F7B-442A-CEADB34ABF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4043900"/>
            <a:ext cx="11160125" cy="720096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2pPr>
            <a:lvl3pPr marL="9144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3pPr>
            <a:lvl4pPr marL="13716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4pPr>
            <a:lvl5pPr marL="18288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Person’s Name  |  Title</a:t>
            </a: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4E7703-85C5-E0D6-4F7B-590D709D1F82}"/>
              </a:ext>
            </a:extLst>
          </p:cNvPr>
          <p:cNvCxnSpPr>
            <a:cxnSpLocks/>
          </p:cNvCxnSpPr>
          <p:nvPr userDrawn="1"/>
        </p:nvCxnSpPr>
        <p:spPr>
          <a:xfrm>
            <a:off x="0" y="5931347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40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7" y="560817"/>
            <a:ext cx="11160125" cy="7078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18087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fld id="{A323DFB8-0127-4643-8216-B6593D74A76C}" type="datetimeFigureOut">
              <a:rPr lang="en-GB" smtClean="0"/>
              <a:pPr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fld id="{6CFC18F1-16E9-4069-A682-7E888F0DDC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83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1" r:id="rId3"/>
    <p:sldLayoutId id="2147483678" r:id="rId4"/>
    <p:sldLayoutId id="2147483679" r:id="rId5"/>
    <p:sldLayoutId id="2147483680" r:id="rId6"/>
    <p:sldLayoutId id="2147483681" r:id="rId7"/>
    <p:sldLayoutId id="2147483662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ource Sans Pro Light" panose="020B04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hses.communications@ed.ac.uk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050" y="1274969"/>
            <a:ext cx="12084050" cy="467995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16075E2-76B5-61EB-F274-798A9F3C59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Moray House School of Education and Sport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F897CA-02E2-997F-F4E6-391CD838C3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latin typeface="Source Sans Pro Light"/>
                <a:ea typeface="Source Sans Pro Light"/>
              </a:rPr>
              <a:t>International Agent Conference 2026</a:t>
            </a:r>
            <a:endParaRPr lang="en-US">
              <a:ea typeface="Source Sans Pro Light"/>
            </a:endParaRPr>
          </a:p>
        </p:txBody>
      </p:sp>
      <p:pic>
        <p:nvPicPr>
          <p:cNvPr id="2" name="Graphic 12">
            <a:extLst>
              <a:ext uri="{FF2B5EF4-FFF2-40B4-BE49-F238E27FC236}">
                <a16:creationId xmlns:a16="http://schemas.microsoft.com/office/drawing/2014/main" id="{092310EC-A3F4-B4E3-0551-A6FC901B53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7452" y="1269968"/>
            <a:ext cx="1604548" cy="46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E1F5E4-60B2-79ED-9DD0-D57A8E149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Moray House School of Education and Sport</a:t>
            </a:r>
          </a:p>
        </p:txBody>
      </p:sp>
      <p:sp>
        <p:nvSpPr>
          <p:cNvPr id="4" name="TextBox 15"/>
          <p:cNvSpPr txBox="1">
            <a:spLocks noGrp="1"/>
          </p:cNvSpPr>
          <p:nvPr>
            <p:ph idx="1"/>
          </p:nvPr>
        </p:nvSpPr>
        <p:spPr>
          <a:xfrm>
            <a:off x="515937" y="1719263"/>
            <a:ext cx="1116012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Isle of Skye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B6D9BDE-C46C-4366-EE57-4EF34221DA71}"/>
              </a:ext>
            </a:extLst>
          </p:cNvPr>
          <p:cNvSpPr txBox="1">
            <a:spLocks/>
          </p:cNvSpPr>
          <p:nvPr/>
        </p:nvSpPr>
        <p:spPr>
          <a:xfrm>
            <a:off x="668337" y="1492671"/>
            <a:ext cx="11160125" cy="4289470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600">
                <a:latin typeface="Source Sans Pro Light"/>
                <a:ea typeface="Source Sans Pro Light"/>
              </a:rPr>
              <a:t>We are ranked 1</a:t>
            </a:r>
            <a:r>
              <a:rPr lang="en-US" sz="2600" baseline="30000">
                <a:latin typeface="Source Sans Pro Light"/>
                <a:ea typeface="Source Sans Pro Light"/>
              </a:rPr>
              <a:t>st</a:t>
            </a:r>
            <a:r>
              <a:rPr lang="en-US" sz="2600">
                <a:latin typeface="Source Sans Pro Light"/>
                <a:ea typeface="Source Sans Pro Light"/>
              </a:rPr>
              <a:t> in Scotland and </a:t>
            </a:r>
            <a:r>
              <a:rPr lang="en-US" sz="2600" b="1">
                <a:latin typeface="Source Sans Pro Light"/>
                <a:ea typeface="Source Sans Pro Light"/>
              </a:rPr>
              <a:t>Top 20 in the World</a:t>
            </a:r>
            <a:r>
              <a:rPr lang="en-US" sz="2600">
                <a:latin typeface="Source Sans Pro Light"/>
                <a:ea typeface="Source Sans Pro Light"/>
              </a:rPr>
              <a:t>* for Education (9</a:t>
            </a:r>
            <a:r>
              <a:rPr lang="en-US" sz="2600" baseline="30000">
                <a:latin typeface="Source Sans Pro Light"/>
                <a:ea typeface="Source Sans Pro Light"/>
              </a:rPr>
              <a:t>th</a:t>
            </a:r>
            <a:r>
              <a:rPr lang="en-US" sz="2600">
                <a:latin typeface="Source Sans Pro Light"/>
                <a:ea typeface="Source Sans Pro Light"/>
              </a:rPr>
              <a:t>) &amp; Sport (20</a:t>
            </a:r>
            <a:r>
              <a:rPr lang="en-US" sz="2600" baseline="30000">
                <a:latin typeface="Source Sans Pro Light"/>
                <a:ea typeface="Source Sans Pro Light"/>
              </a:rPr>
              <a:t>th</a:t>
            </a:r>
            <a:r>
              <a:rPr lang="en-US" sz="2600">
                <a:latin typeface="Source Sans Pro Light"/>
                <a:ea typeface="Source Sans Pro Light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2600">
                <a:latin typeface="Source Sans Pro Light"/>
                <a:ea typeface="Source Sans Pro Light"/>
              </a:rPr>
              <a:t>95% of our MSc graduates entered employment or further study**</a:t>
            </a:r>
          </a:p>
          <a:p>
            <a:pPr>
              <a:lnSpc>
                <a:spcPct val="150000"/>
              </a:lnSpc>
            </a:pPr>
            <a:r>
              <a:rPr lang="en-US" sz="2600">
                <a:latin typeface="Source Sans Pro Light"/>
                <a:ea typeface="Source Sans Pro Light"/>
              </a:rPr>
              <a:t>We have a warm community and our own city-</a:t>
            </a:r>
            <a:r>
              <a:rPr lang="en-GB" sz="2600">
                <a:latin typeface="Source Sans Pro Light"/>
                <a:ea typeface="Source Sans Pro Light"/>
              </a:rPr>
              <a:t>centre</a:t>
            </a:r>
            <a:r>
              <a:rPr lang="en-US" sz="2600">
                <a:latin typeface="Source Sans Pro Light"/>
                <a:ea typeface="Source Sans Pro Light"/>
              </a:rPr>
              <a:t> campus. </a:t>
            </a:r>
            <a:endParaRPr lang="en-US" sz="2600">
              <a:ea typeface="Source Sans Pro Light"/>
            </a:endParaRPr>
          </a:p>
          <a:p>
            <a:pPr>
              <a:lnSpc>
                <a:spcPct val="150000"/>
              </a:lnSpc>
            </a:pPr>
            <a:r>
              <a:rPr lang="en-US" sz="2600">
                <a:latin typeface="Source Sans Pro Light"/>
                <a:ea typeface="Source Sans Pro Light"/>
              </a:rPr>
              <a:t>We are a leading </a:t>
            </a:r>
            <a:r>
              <a:rPr lang="en-GB" sz="2600">
                <a:latin typeface="Source Sans Pro Light"/>
                <a:ea typeface="Source Sans Pro Light"/>
              </a:rPr>
              <a:t>centre</a:t>
            </a:r>
            <a:r>
              <a:rPr lang="en-US" sz="2600">
                <a:latin typeface="Source Sans Pro Light"/>
                <a:ea typeface="Source Sans Pro Light"/>
              </a:rPr>
              <a:t> for research impact and teaching in education and sport, in Scotland and globally. </a:t>
            </a:r>
          </a:p>
          <a:p>
            <a:pPr>
              <a:lnSpc>
                <a:spcPct val="150000"/>
              </a:lnSpc>
            </a:pPr>
            <a:r>
              <a:rPr lang="en-US" sz="2600">
                <a:latin typeface="Source Sans Pro Light"/>
                <a:ea typeface="Source Sans Pro Light"/>
              </a:rPr>
              <a:t>Our faculty are experienced practitioners </a:t>
            </a:r>
            <a:r>
              <a:rPr lang="en-US" sz="2600" i="1">
                <a:latin typeface="Source Sans Pro Light"/>
                <a:ea typeface="Source Sans Pro Light"/>
              </a:rPr>
              <a:t>and</a:t>
            </a:r>
            <a:r>
              <a:rPr lang="en-US" sz="2600">
                <a:latin typeface="Source Sans Pro Light"/>
                <a:ea typeface="Source Sans Pro Light"/>
              </a:rPr>
              <a:t> delivering cutting-edge research in their respective fields. 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1500">
                <a:latin typeface="Source Sans Pro Light"/>
                <a:ea typeface="Source Sans Pro Light"/>
              </a:rPr>
              <a:t>*QS World Rankings by Subject 2026, **15 months after graduating, Graduate Outcomes Survey 2025</a:t>
            </a:r>
            <a:endParaRPr lang="en-US" sz="1500">
              <a:ea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1818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DE1F5E4-60B2-79ED-9DD0-D57A8E149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Moray House School of Education and Sport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305613" y="6330871"/>
            <a:ext cx="781202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/>
              <a:t>Holyrood campus and Salisbury Crags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789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4499D9-3BA8-41EB-8428-3FD8401BA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ource Sans Pro Light"/>
                <a:ea typeface="Source Sans Pro Light"/>
              </a:rPr>
              <a:t>Education and Language Education</a:t>
            </a:r>
            <a:endParaRPr lang="en-US">
              <a:ea typeface="Source Sans Pro Ligh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44472-7D1D-50E7-1CCA-58E13A678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140" y="1268714"/>
            <a:ext cx="11476216" cy="459061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GB" b="1">
              <a:ea typeface="Source Sans Pro Light"/>
            </a:endParaRPr>
          </a:p>
          <a:p>
            <a:endParaRPr lang="en-US"/>
          </a:p>
        </p:txBody>
      </p:sp>
      <p:sp>
        <p:nvSpPr>
          <p:cNvPr id="2" name="AutoShape 2" descr="https://ukc-powerpoint.officeapps.live.com/pods/GetClipboardImage.ashx?Id=624fcf81-bcb0-45aa-b9b1-667db63c140b&amp;DC=GUK1&amp;pkey=41abdf2c-e509-450c-9bfb-40e3e921f8e7&amp;wdwaccluster=GUK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554489-974F-64EC-DFE2-8B41E6ADB563}"/>
              </a:ext>
            </a:extLst>
          </p:cNvPr>
          <p:cNvSpPr txBox="1">
            <a:spLocks/>
          </p:cNvSpPr>
          <p:nvPr/>
        </p:nvSpPr>
        <p:spPr>
          <a:xfrm>
            <a:off x="363344" y="1266329"/>
            <a:ext cx="11157229" cy="4059652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4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0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18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18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</a:pPr>
            <a:r>
              <a:rPr lang="en-GB" sz="2500">
                <a:latin typeface="Source Sans Pro Light"/>
                <a:ea typeface="Source Sans Pro Light"/>
              </a:rPr>
              <a:t>We are ranked 9</a:t>
            </a:r>
            <a:r>
              <a:rPr lang="en-GB" sz="2500" baseline="30000">
                <a:latin typeface="Source Sans Pro Light"/>
                <a:ea typeface="Source Sans Pro Light"/>
              </a:rPr>
              <a:t>th</a:t>
            </a:r>
            <a:r>
              <a:rPr lang="en-GB" sz="2500">
                <a:latin typeface="Source Sans Pro Light"/>
                <a:ea typeface="Source Sans Pro Light"/>
              </a:rPr>
              <a:t> in the world for Education*</a:t>
            </a:r>
            <a:endParaRPr lang="en-GB" sz="2500">
              <a:ea typeface="Source Sans Pro Light" panose="020B0403030403020204" pitchFamily="34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GB" sz="2500">
                <a:latin typeface="Source Sans Pro Light"/>
                <a:ea typeface="Source Sans Pro Light"/>
              </a:rPr>
              <a:t>We have been educating educators for more than 175 years.</a:t>
            </a:r>
            <a:endParaRPr lang="en-GB" sz="2500">
              <a:ea typeface="Source Sans Pro Light"/>
            </a:endParaRPr>
          </a:p>
          <a:p>
            <a:pPr marL="342900" indent="-342900">
              <a:lnSpc>
                <a:spcPct val="120000"/>
              </a:lnSpc>
            </a:pPr>
            <a:r>
              <a:rPr lang="en-GB" sz="2500">
                <a:latin typeface="Source Sans Pro Light"/>
                <a:ea typeface="Source Sans Pro Light"/>
              </a:rPr>
              <a:t>Our staff, students and alumni have influenced, improved and transformed learning, teaching and policy worldwide.</a:t>
            </a:r>
          </a:p>
          <a:p>
            <a:pPr marL="342900" indent="-342900">
              <a:lnSpc>
                <a:spcPct val="120000"/>
              </a:lnSpc>
            </a:pPr>
            <a:r>
              <a:rPr lang="en-GB" sz="2500">
                <a:latin typeface="Source Sans Pro Light"/>
                <a:ea typeface="Source Sans Pro Light"/>
              </a:rPr>
              <a:t>We are ranked 3rd in the UK for breadth and quality of Education research, with nearly 80% classified as ‘world leading’ and ‘internationally excellent’ (REF 2021).</a:t>
            </a:r>
          </a:p>
          <a:p>
            <a:pPr marL="342900" indent="-342900">
              <a:lnSpc>
                <a:spcPct val="120000"/>
              </a:lnSpc>
            </a:pPr>
            <a:r>
              <a:rPr lang="en-GB" sz="2500">
                <a:latin typeface="Source Sans Pro Light"/>
                <a:ea typeface="Source Sans Pro Light"/>
              </a:rPr>
              <a:t>We have a dedicated Institute for Language Education, staffed by academics from all over the world.</a:t>
            </a:r>
            <a:endParaRPr lang="en-GB" sz="2500">
              <a:ea typeface="Source Sans Pro Ligh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300">
                <a:latin typeface="Source Sans Pro Light"/>
                <a:ea typeface="Source Sans Pro Light"/>
              </a:rPr>
              <a:t>*QS World Rankings by subject 2026</a:t>
            </a:r>
            <a:endParaRPr lang="en-GB" sz="1700">
              <a:latin typeface="Source Sans Pro Light"/>
              <a:ea typeface="Source Sans Pro Light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>
              <a:ea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951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F31F-987B-BDAB-10B4-45427A73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ource Sans Pro Light"/>
                <a:ea typeface="Source Sans Pro Light"/>
              </a:rPr>
              <a:t>Education </a:t>
            </a:r>
            <a:r>
              <a:rPr lang="en-US" err="1">
                <a:latin typeface="Source Sans Pro Light"/>
                <a:ea typeface="Source Sans Pro Light"/>
              </a:rPr>
              <a:t>programmes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38166-AA7E-F0D8-B19B-9E97854B4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719263"/>
            <a:ext cx="6787602" cy="4050049"/>
          </a:xfrm>
        </p:spPr>
        <p:txBody>
          <a:bodyPr vert="horz" lIns="0" tIns="0" rIns="0" bIns="0" rtlCol="0" anchor="t"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4000">
                <a:latin typeface="Source Sans Pro Light"/>
                <a:ea typeface="Source Sans Pro Light"/>
              </a:rPr>
              <a:t>On campus</a:t>
            </a:r>
          </a:p>
          <a:p>
            <a:pPr marL="457200" indent="-457200">
              <a:lnSpc>
                <a:spcPct val="120000"/>
              </a:lnSpc>
              <a:buFont typeface="Arial" pitchFamily="2" charset="2"/>
              <a:buChar char="•"/>
            </a:pPr>
            <a:r>
              <a:rPr lang="en-GB" sz="3400">
                <a:latin typeface="Source Sans Pro Light"/>
                <a:ea typeface="Source Sans Pro Light"/>
              </a:rPr>
              <a:t>MSc Comparative Education and International Development  </a:t>
            </a:r>
            <a:endParaRPr lang="en-GB" sz="3400">
              <a:solidFill>
                <a:srgbClr val="041E41"/>
              </a:solidFill>
              <a:latin typeface="Source Sans Pro Light"/>
              <a:ea typeface="Source Sans Pro Light"/>
            </a:endParaRPr>
          </a:p>
          <a:p>
            <a:pPr marL="457200" indent="-457200">
              <a:lnSpc>
                <a:spcPct val="120000"/>
              </a:lnSpc>
              <a:buFont typeface="Arial" pitchFamily="2" charset="2"/>
              <a:buChar char="•"/>
            </a:pPr>
            <a:r>
              <a:rPr lang="en-GB" sz="3400">
                <a:latin typeface="Source Sans Pro Light"/>
                <a:ea typeface="Source Sans Pro Light"/>
              </a:rPr>
              <a:t>MSc Education (General and specialist pathways):</a:t>
            </a:r>
            <a:endParaRPr lang="en-GB" sz="3400">
              <a:solidFill>
                <a:srgbClr val="041E41"/>
              </a:solidFill>
              <a:latin typeface="Source Sans Pro Light"/>
              <a:ea typeface="Source Sans Pro Light"/>
            </a:endParaRPr>
          </a:p>
          <a:p>
            <a:pPr lvl="1">
              <a:lnSpc>
                <a:spcPct val="120000"/>
              </a:lnSpc>
              <a:buFont typeface="Arial" pitchFamily="2" charset="2"/>
              <a:buChar char="•"/>
            </a:pPr>
            <a:r>
              <a:rPr lang="en-GB" sz="2600">
                <a:solidFill>
                  <a:srgbClr val="FFFFFF"/>
                </a:solidFill>
                <a:latin typeface="Source Sans Pro Light"/>
                <a:ea typeface="Source Sans Pro Light"/>
              </a:rPr>
              <a:t>MSc Education: Child and Adolescent Psychology</a:t>
            </a:r>
          </a:p>
          <a:p>
            <a:pPr lvl="1">
              <a:lnSpc>
                <a:spcPct val="120000"/>
              </a:lnSpc>
              <a:buClr>
                <a:srgbClr val="C2D3DF"/>
              </a:buClr>
              <a:buFont typeface="Arial" pitchFamily="2" charset="2"/>
              <a:buChar char="•"/>
            </a:pPr>
            <a:r>
              <a:rPr lang="en-GB" sz="2600">
                <a:latin typeface="Source Sans Pro Light"/>
                <a:ea typeface="Source Sans Pro Light"/>
              </a:rPr>
              <a:t>MSc Education: Early Childhood and Froebel</a:t>
            </a:r>
          </a:p>
          <a:p>
            <a:pPr lvl="1">
              <a:lnSpc>
                <a:spcPct val="120000"/>
              </a:lnSpc>
              <a:buClr>
                <a:srgbClr val="C2D3DF"/>
              </a:buClr>
              <a:buFont typeface="Arial" pitchFamily="2" charset="2"/>
              <a:buChar char="•"/>
            </a:pPr>
            <a:r>
              <a:rPr lang="en-GB" sz="2600">
                <a:latin typeface="Source Sans Pro Light"/>
                <a:ea typeface="Source Sans Pro Light"/>
              </a:rPr>
              <a:t>MSc Education: Philosophy of Education</a:t>
            </a:r>
          </a:p>
          <a:p>
            <a:pPr lvl="1">
              <a:lnSpc>
                <a:spcPct val="120000"/>
              </a:lnSpc>
              <a:buClr>
                <a:srgbClr val="C2D3DF"/>
              </a:buClr>
              <a:buFont typeface="Arial" pitchFamily="2" charset="2"/>
              <a:buChar char="•"/>
            </a:pPr>
            <a:r>
              <a:rPr lang="en-GB" sz="2600">
                <a:latin typeface="Source Sans Pro Light"/>
                <a:ea typeface="Source Sans Pro Light"/>
              </a:rPr>
              <a:t>MSc Education: Research</a:t>
            </a:r>
          </a:p>
          <a:p>
            <a:pPr marL="457200" indent="-457200">
              <a:lnSpc>
                <a:spcPct val="120000"/>
              </a:lnSpc>
              <a:buFont typeface="Arial" pitchFamily="2" charset="2"/>
              <a:buChar char="•"/>
            </a:pPr>
            <a:r>
              <a:rPr lang="en-GB" sz="3400">
                <a:latin typeface="Source Sans Pro Light"/>
                <a:ea typeface="Source Sans Pro Light"/>
              </a:rPr>
              <a:t>MSc Inclusive Education</a:t>
            </a:r>
            <a:endParaRPr lang="en-US" sz="3400">
              <a:solidFill>
                <a:srgbClr val="041E41"/>
              </a:solidFill>
              <a:latin typeface="Source Sans Pro Light"/>
              <a:ea typeface="Source Sans Pro Light"/>
            </a:endParaRPr>
          </a:p>
          <a:p>
            <a:pPr marL="457200" indent="-457200">
              <a:lnSpc>
                <a:spcPct val="120000"/>
              </a:lnSpc>
              <a:buFont typeface="Arial" pitchFamily="2" charset="2"/>
              <a:buChar char="•"/>
            </a:pPr>
            <a:r>
              <a:rPr lang="en-GB" sz="3400">
                <a:latin typeface="Source Sans Pro Light"/>
                <a:ea typeface="Source Sans Pro Light"/>
              </a:rPr>
              <a:t>MSc Outdoor and Environmental Education </a:t>
            </a:r>
            <a:endParaRPr lang="en-US" sz="3400">
              <a:ea typeface="Source Sans Pro Light" panose="020B0403030403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C12D77-0BA3-E8FC-4D5B-F27723028E7B}"/>
              </a:ext>
            </a:extLst>
          </p:cNvPr>
          <p:cNvSpPr txBox="1">
            <a:spLocks/>
          </p:cNvSpPr>
          <p:nvPr/>
        </p:nvSpPr>
        <p:spPr>
          <a:xfrm>
            <a:off x="7303405" y="1711806"/>
            <a:ext cx="4604030" cy="4059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4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0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18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18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2500">
                <a:latin typeface="Source Sans Pro Light"/>
                <a:ea typeface="Source Sans Pro Light"/>
              </a:rPr>
              <a:t>Distance Learning</a:t>
            </a:r>
            <a:endParaRPr lang="en-US" sz="2500">
              <a:ea typeface="Source Sans Pro Light" panose="020B0403030403020204" pitchFamily="34" charset="0"/>
            </a:endParaRPr>
          </a:p>
          <a:p>
            <a:pPr>
              <a:lnSpc>
                <a:spcPct val="100000"/>
              </a:lnSpc>
              <a:buFont typeface="Arial,Sans-Serif"/>
              <a:buChar char="•"/>
            </a:pPr>
            <a:r>
              <a:rPr lang="en-GB" sz="2100">
                <a:latin typeface="Source Sans Pro Light"/>
                <a:ea typeface="Source Sans Pro Light"/>
              </a:rPr>
              <a:t>MSc Digital Education</a:t>
            </a:r>
            <a:endParaRPr lang="en-US" sz="2100">
              <a:solidFill>
                <a:srgbClr val="041E41"/>
              </a:solidFill>
              <a:latin typeface="Source Sans Pro Light"/>
              <a:ea typeface="Source Sans Pro Light"/>
            </a:endParaRPr>
          </a:p>
          <a:p>
            <a:pPr>
              <a:lnSpc>
                <a:spcPct val="100000"/>
              </a:lnSpc>
              <a:buFont typeface="Arial,Sans-Serif"/>
              <a:buChar char="•"/>
            </a:pPr>
            <a:r>
              <a:rPr lang="en-GB" sz="2100">
                <a:latin typeface="Source Sans Pro Light"/>
                <a:ea typeface="Source Sans Pro Light"/>
              </a:rPr>
              <a:t>MSc Social Justice and Community Action</a:t>
            </a:r>
            <a:endParaRPr lang="en-GB" sz="2100">
              <a:latin typeface="Source Sans Pro Light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>
              <a:ea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7308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B2027-B38F-260A-E590-036C69FAD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ource Sans Pro Light"/>
                <a:ea typeface="Source Sans Pro Light"/>
              </a:rPr>
              <a:t>Language Education </a:t>
            </a:r>
            <a:r>
              <a:rPr lang="en-US" err="1">
                <a:latin typeface="Source Sans Pro Light"/>
                <a:ea typeface="Source Sans Pro Light"/>
              </a:rPr>
              <a:t>programmes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61C25-C103-64B2-5983-3AAA9F65A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719263"/>
            <a:ext cx="11163970" cy="4050049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3200">
                <a:latin typeface="Source Sans Pro Light"/>
                <a:ea typeface="Source Sans Pro Light"/>
              </a:rPr>
              <a:t>MSc Language and Intercultural Communication </a:t>
            </a:r>
            <a:endParaRPr lang="en-US" sz="3200">
              <a:solidFill>
                <a:srgbClr val="041E41"/>
              </a:solidFill>
              <a:latin typeface="Source Sans Pro Light"/>
              <a:ea typeface="Source Sans Pro Light"/>
            </a:endParaRPr>
          </a:p>
          <a:p>
            <a:pPr>
              <a:lnSpc>
                <a:spcPct val="120000"/>
              </a:lnSpc>
            </a:pPr>
            <a:r>
              <a:rPr lang="en-GB" sz="3200">
                <a:latin typeface="Source Sans Pro Light"/>
                <a:ea typeface="Source Sans Pro Light"/>
              </a:rPr>
              <a:t>MSc Language Education </a:t>
            </a:r>
            <a:endParaRPr lang="en-US" sz="3200">
              <a:solidFill>
                <a:srgbClr val="041E41"/>
              </a:solidFill>
              <a:latin typeface="Source Sans Pro Light"/>
              <a:ea typeface="Source Sans Pro Light"/>
            </a:endParaRPr>
          </a:p>
          <a:p>
            <a:pPr>
              <a:lnSpc>
                <a:spcPct val="120000"/>
              </a:lnSpc>
            </a:pPr>
            <a:r>
              <a:rPr lang="en-GB" sz="3200">
                <a:latin typeface="Source Sans Pro Light"/>
                <a:ea typeface="Source Sans Pro Light"/>
              </a:rPr>
              <a:t>MSc Teaching English to Speakers of Other Languages(TESOL)</a:t>
            </a:r>
            <a:endParaRPr lang="en-US" sz="3600">
              <a:latin typeface="Source Sans Pro Light"/>
              <a:ea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2635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05627-F17D-3C64-6BEA-7DB1CBC7D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1496B7-0412-EF80-C4B5-1E043BCB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ource Sans Pro Light"/>
                <a:ea typeface="Source Sans Pro Light"/>
              </a:rPr>
              <a:t>Sport</a:t>
            </a:r>
            <a:endParaRPr lang="en-US">
              <a:ea typeface="Source Sans Pro Ligh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DAF3D1-D61B-97FC-43E4-06D7579BE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140" y="1268714"/>
            <a:ext cx="11476216" cy="459061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GB" b="1">
              <a:ea typeface="Source Sans Pro Light"/>
            </a:endParaRPr>
          </a:p>
          <a:p>
            <a:endParaRPr lang="en-US"/>
          </a:p>
        </p:txBody>
      </p:sp>
      <p:sp>
        <p:nvSpPr>
          <p:cNvPr id="2" name="AutoShape 2" descr="https://ukc-powerpoint.officeapps.live.com/pods/GetClipboardImage.ashx?Id=624fcf81-bcb0-45aa-b9b1-667db63c140b&amp;DC=GUK1&amp;pkey=41abdf2c-e509-450c-9bfb-40e3e921f8e7&amp;wdwaccluster=GUK1">
            <a:extLst>
              <a:ext uri="{FF2B5EF4-FFF2-40B4-BE49-F238E27FC236}">
                <a16:creationId xmlns:a16="http://schemas.microsoft.com/office/drawing/2014/main" id="{3F876CEF-241E-2EE5-EACE-BE609CB7DB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E4E188-FC27-F128-A330-E98C1641FC8E}"/>
              </a:ext>
            </a:extLst>
          </p:cNvPr>
          <p:cNvSpPr txBox="1">
            <a:spLocks/>
          </p:cNvSpPr>
          <p:nvPr/>
        </p:nvSpPr>
        <p:spPr>
          <a:xfrm>
            <a:off x="515938" y="1719263"/>
            <a:ext cx="11163970" cy="4050049"/>
          </a:xfrm>
          <a:prstGeom prst="rect">
            <a:avLst/>
          </a:prstGeom>
        </p:spPr>
        <p:txBody>
          <a:bodyPr vert="horz" lIns="0" tIns="0" rIns="0" bIns="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4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0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18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1800" b="0" i="0" kern="1200">
                <a:solidFill>
                  <a:schemeClr val="bg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3200">
                <a:solidFill>
                  <a:srgbClr val="FFFFFF"/>
                </a:solidFill>
                <a:latin typeface="Source Sans Pro Light"/>
                <a:ea typeface="Source Sans Pro Light"/>
              </a:rPr>
              <a:t>State-of-the-art facilities, including Environmental Human Performance Lab, Biomechanics Lab, Strength and Conditioning gym, and swimming pool. </a:t>
            </a:r>
          </a:p>
          <a:p>
            <a:pPr>
              <a:lnSpc>
                <a:spcPct val="120000"/>
              </a:lnSpc>
            </a:pPr>
            <a:r>
              <a:rPr lang="en-GB" sz="3200">
                <a:solidFill>
                  <a:srgbClr val="FFFFFF"/>
                </a:solidFill>
                <a:latin typeface="Source Sans Pro Light"/>
                <a:ea typeface="Source Sans Pro Light"/>
              </a:rPr>
              <a:t>Nearly 90% of our Sport-related research activity is classified as ‘world leading’ and ‘internationally excellent’ (REF 2021). </a:t>
            </a:r>
          </a:p>
          <a:p>
            <a:pPr>
              <a:lnSpc>
                <a:spcPct val="120000"/>
              </a:lnSpc>
            </a:pPr>
            <a:r>
              <a:rPr lang="en-GB" sz="3200">
                <a:solidFill>
                  <a:srgbClr val="FFFFFF"/>
                </a:solidFill>
                <a:latin typeface="Source Sans Pro Light"/>
                <a:ea typeface="Source Sans Pro Light"/>
              </a:rPr>
              <a:t>Our sport students, staff and alumni have competed internationally at all levels, including in the Olympics and Paralympics.  </a:t>
            </a:r>
          </a:p>
          <a:p>
            <a:pPr>
              <a:lnSpc>
                <a:spcPct val="120000"/>
              </a:lnSpc>
            </a:pPr>
            <a:r>
              <a:rPr lang="en-GB" sz="3200">
                <a:solidFill>
                  <a:srgbClr val="FFFFFF"/>
                </a:solidFill>
                <a:latin typeface="Source Sans Pro Light"/>
                <a:ea typeface="Source Sans Pro Light"/>
              </a:rPr>
              <a:t>Our staff have backgrounds in physical education teaching, sport and leisure research, policy and management, physical activity and health, sport and exercise science.</a:t>
            </a:r>
          </a:p>
        </p:txBody>
      </p:sp>
    </p:spTree>
    <p:extLst>
      <p:ext uri="{BB962C8B-B14F-4D97-AF65-F5344CB8AC3E}">
        <p14:creationId xmlns:p14="http://schemas.microsoft.com/office/powerpoint/2010/main" val="411613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CE0C5-E02B-D7F0-9513-1BED377E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ource Sans Pro Light"/>
                <a:ea typeface="Source Sans Pro Light"/>
              </a:rPr>
              <a:t>Sport </a:t>
            </a:r>
            <a:r>
              <a:rPr lang="en-US" err="1">
                <a:latin typeface="Source Sans Pro Light"/>
                <a:ea typeface="Source Sans Pro Light"/>
              </a:rPr>
              <a:t>programmes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C30B-FEF9-BE93-4062-D73BB6930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719263"/>
            <a:ext cx="11135727" cy="4050049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00000"/>
              </a:lnSpc>
              <a:buFont typeface="Arial,Sans-Serif" pitchFamily="2" charset="2"/>
              <a:buChar char="•"/>
            </a:pPr>
            <a:r>
              <a:rPr lang="en-GB" sz="3200">
                <a:latin typeface="Source Sans Pro Light"/>
                <a:ea typeface="Source Sans Pro Light"/>
              </a:rPr>
              <a:t>MSc Dance Science and Education</a:t>
            </a:r>
            <a:endParaRPr lang="en-GB" sz="3200">
              <a:solidFill>
                <a:srgbClr val="041E41"/>
              </a:solidFill>
              <a:latin typeface="Source Sans Pro Light"/>
              <a:ea typeface="Source Sans Pro Light"/>
            </a:endParaRPr>
          </a:p>
          <a:p>
            <a:pPr>
              <a:lnSpc>
                <a:spcPct val="100000"/>
              </a:lnSpc>
              <a:buFont typeface="Arial,Sans-Serif" pitchFamily="2" charset="2"/>
              <a:buChar char="•"/>
            </a:pPr>
            <a:r>
              <a:rPr lang="en-GB" sz="3200">
                <a:solidFill>
                  <a:srgbClr val="FFFFFF"/>
                </a:solidFill>
                <a:latin typeface="Source Sans Pro Light"/>
                <a:ea typeface="Source Sans Pro Light"/>
              </a:rPr>
              <a:t>MSc Physical Activity for Health </a:t>
            </a:r>
            <a:endParaRPr lang="en-GB" sz="3200">
              <a:solidFill>
                <a:srgbClr val="041E41"/>
              </a:solidFill>
              <a:latin typeface="Source Sans Pro Light"/>
              <a:ea typeface="Source Sans Pro Light"/>
            </a:endParaRPr>
          </a:p>
          <a:p>
            <a:pPr>
              <a:lnSpc>
                <a:spcPct val="100000"/>
              </a:lnSpc>
              <a:buFont typeface="Arial,Sans-Serif" pitchFamily="2" charset="2"/>
              <a:buChar char="•"/>
            </a:pPr>
            <a:r>
              <a:rPr lang="en-GB" sz="3200">
                <a:latin typeface="Source Sans Pro Light"/>
                <a:ea typeface="Source Sans Pro Light"/>
              </a:rPr>
              <a:t>MSc Sport and Performance Psychology </a:t>
            </a:r>
            <a:endParaRPr lang="en-US" sz="3200">
              <a:solidFill>
                <a:srgbClr val="041E41"/>
              </a:solidFill>
              <a:latin typeface="Source Sans Pro Light"/>
              <a:ea typeface="Source Sans Pro Light"/>
            </a:endParaRPr>
          </a:p>
          <a:p>
            <a:pPr>
              <a:lnSpc>
                <a:spcPct val="100000"/>
              </a:lnSpc>
              <a:buFont typeface="Arial,Sans-Serif" pitchFamily="2" charset="2"/>
              <a:buChar char="•"/>
            </a:pPr>
            <a:r>
              <a:rPr lang="en-GB" sz="3200">
                <a:latin typeface="Source Sans Pro Light"/>
                <a:ea typeface="Source Sans Pro Light"/>
              </a:rPr>
              <a:t>MSc Sport Policy, Management and International Development </a:t>
            </a:r>
            <a:endParaRPr lang="en-US" sz="3200">
              <a:solidFill>
                <a:srgbClr val="041E41"/>
              </a:solidFill>
              <a:latin typeface="Source Sans Pro Light"/>
              <a:ea typeface="Source Sans Pro Light"/>
            </a:endParaRPr>
          </a:p>
          <a:p>
            <a:pPr>
              <a:lnSpc>
                <a:spcPct val="100000"/>
              </a:lnSpc>
              <a:buFont typeface="Arial,Sans-Serif" pitchFamily="2" charset="2"/>
              <a:buChar char="•"/>
            </a:pPr>
            <a:r>
              <a:rPr lang="en-GB" sz="3200">
                <a:latin typeface="Source Sans Pro Light"/>
                <a:ea typeface="Source Sans Pro Light"/>
              </a:rPr>
              <a:t>MSc Strength and Conditioning </a:t>
            </a:r>
            <a:endParaRPr lang="en-US" sz="3600">
              <a:latin typeface="Source Sans Pro Light"/>
              <a:ea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680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C76973-AB81-4F61-D923-3F891B544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Source Sans Pro Light"/>
                <a:ea typeface="Source Sans Pro Light"/>
                <a:cs typeface="Arial"/>
              </a:rPr>
              <a:t>Contact us</a:t>
            </a:r>
            <a:endParaRPr lang="en-US">
              <a:ea typeface="Source Sans Pro Ligh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27AE2-4361-5176-6A76-D71F41E97E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br>
              <a:rPr lang="en-US"/>
            </a:b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EE8A66-57B0-03F4-C4D3-39DF7C23E4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b="1">
                <a:solidFill>
                  <a:srgbClr val="C2D3DF"/>
                </a:solidFill>
                <a:latin typeface="Source Sans Pro Light"/>
                <a:ea typeface="Source Sans Pro Light"/>
              </a:rPr>
              <a:t>Contact: </a:t>
            </a:r>
            <a:r>
              <a:rPr lang="en-US" b="1">
                <a:solidFill>
                  <a:srgbClr val="C2D3DF"/>
                </a:solidFill>
                <a:latin typeface="Source Sans Pro Light"/>
                <a:ea typeface="Source Sans Pro Light"/>
                <a:hlinkClick r:id="rId2"/>
              </a:rPr>
              <a:t>mhses.communications</a:t>
            </a:r>
            <a:r>
              <a:rPr lang="en-US" b="1">
                <a:solidFill>
                  <a:srgbClr val="0089AA"/>
                </a:solidFill>
                <a:latin typeface="Source Sans Pro Light"/>
                <a:ea typeface="Source Sans Pro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@ed.ac.uk</a:t>
            </a:r>
            <a:r>
              <a:rPr lang="en-US" b="1">
                <a:latin typeface="Source Sans Pro Light"/>
                <a:ea typeface="Source Sans Pro Light"/>
              </a:rPr>
              <a:t> </a:t>
            </a:r>
            <a:endParaRPr lang="en-US" b="1">
              <a:ea typeface="Source Sans Pro Ligh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3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UofE Colours">
      <a:dk1>
        <a:srgbClr val="041E41"/>
      </a:dk1>
      <a:lt1>
        <a:srgbClr val="FFFFFF"/>
      </a:lt1>
      <a:dk2>
        <a:srgbClr val="5E5E5E"/>
      </a:dk2>
      <a:lt2>
        <a:srgbClr val="DDDDDD"/>
      </a:lt2>
      <a:accent1>
        <a:srgbClr val="D50032"/>
      </a:accent1>
      <a:accent2>
        <a:srgbClr val="004F71"/>
      </a:accent2>
      <a:accent3>
        <a:srgbClr val="F3AA00"/>
      </a:accent3>
      <a:accent4>
        <a:srgbClr val="C2D3DF"/>
      </a:accent4>
      <a:accent5>
        <a:srgbClr val="CD5913"/>
      </a:accent5>
      <a:accent6>
        <a:srgbClr val="830065"/>
      </a:accent6>
      <a:hlink>
        <a:srgbClr val="0089AA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 Corporate" id="{211A8570-7D3F-F84C-9E20-F9F49A9A078F}" vid="{93277205-B6F8-FC4C-9455-695932AB1D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4292c4-3025-4e0c-a59a-0b9ee8a888d9">
      <Terms xmlns="http://schemas.microsoft.com/office/infopath/2007/PartnerControls"/>
    </lcf76f155ced4ddcb4097134ff3c332f>
    <TaxCatchAll xmlns="cf38ce8f-e0da-446a-be9a-81cfb10b6345" xsi:nil="true"/>
    <SharedWithUsers xmlns="cf38ce8f-e0da-446a-be9a-81cfb10b6345">
      <UserInfo>
        <DisplayName>Kenneth Fordyce</DisplayName>
        <AccountId>219</AccountId>
        <AccountType/>
      </UserInfo>
      <UserInfo>
        <DisplayName>Anna Henley</DisplayName>
        <AccountId>40</AccountId>
        <AccountType/>
      </UserInfo>
      <UserInfo>
        <DisplayName>Dario Banegas</DisplayName>
        <AccountId>594</AccountId>
        <AccountType/>
      </UserInfo>
      <UserInfo>
        <DisplayName>Louise Tracey</DisplayName>
        <AccountId>153</AccountId>
        <AccountType/>
      </UserInfo>
    </SharedWithUsers>
    <Hosting xmlns="114292c4-3025-4e0c-a59a-0b9ee8a888d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AB6FA8C5AC94F91705EF1E47C84C5" ma:contentTypeVersion="21" ma:contentTypeDescription="Create a new document." ma:contentTypeScope="" ma:versionID="f5714e51a1f55c38d3301421500f86ca">
  <xsd:schema xmlns:xsd="http://www.w3.org/2001/XMLSchema" xmlns:xs="http://www.w3.org/2001/XMLSchema" xmlns:p="http://schemas.microsoft.com/office/2006/metadata/properties" xmlns:ns2="114292c4-3025-4e0c-a59a-0b9ee8a888d9" xmlns:ns3="cf38ce8f-e0da-446a-be9a-81cfb10b6345" targetNamespace="http://schemas.microsoft.com/office/2006/metadata/properties" ma:root="true" ma:fieldsID="09e062fbd18e2c55a7f9f32c8a26e214" ns2:_="" ns3:_="">
    <xsd:import namespace="114292c4-3025-4e0c-a59a-0b9ee8a888d9"/>
    <xsd:import namespace="cf38ce8f-e0da-446a-be9a-81cfb10b63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osting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292c4-3025-4e0c-a59a-0b9ee8a888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osting" ma:index="26" nillable="true" ma:displayName="Hosting" ma:format="Dropdown" ma:internalName="Hostin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alks"/>
                    <xsd:enumeration value="Tours"/>
                    <xsd:enumeration value="Information desks"/>
                    <xsd:enumeration value="talks/tours/information desks"/>
                    <xsd:enumeration value="Queuing"/>
                    <xsd:enumeration value="Catering"/>
                  </xsd:restriction>
                </xsd:simpleType>
              </xsd:element>
            </xsd:sequence>
          </xsd:extension>
        </xsd:complexContent>
      </xsd:complex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8ce8f-e0da-446a-be9a-81cfb10b63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6fb4db1-f026-4bf3-aec5-d649249515ca}" ma:internalName="TaxCatchAll" ma:showField="CatchAllData" ma:web="cf38ce8f-e0da-446a-be9a-81cfb10b63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61FD66-1BB9-4CE5-8630-A0526BB84F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FFA210-DCDE-412D-8A94-B04E8DDEAFBD}">
  <ds:schemaRefs>
    <ds:schemaRef ds:uri="http://schemas.microsoft.com/office/2006/metadata/properties"/>
    <ds:schemaRef ds:uri="114292c4-3025-4e0c-a59a-0b9ee8a888d9"/>
    <ds:schemaRef ds:uri="http://schemas.microsoft.com/office/2006/documentManagement/types"/>
    <ds:schemaRef ds:uri="cf38ce8f-e0da-446a-be9a-81cfb10b6345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DD23C72-A083-42B7-B2A8-CC1879EA2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4292c4-3025-4e0c-a59a-0b9ee8a888d9"/>
    <ds:schemaRef ds:uri="cf38ce8f-e0da-446a-be9a-81cfb10b63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489</Words>
  <Application>Microsoft Office PowerPoint</Application>
  <PresentationFormat>Widescreen</PresentationFormat>
  <Paragraphs>60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Source Sans Pro SemiBold</vt:lpstr>
      <vt:lpstr>Crimson Pro</vt:lpstr>
      <vt:lpstr>Source Sans Pro</vt:lpstr>
      <vt:lpstr>Source Sans Pro Light</vt:lpstr>
      <vt:lpstr>Calibri</vt:lpstr>
      <vt:lpstr>Wingdings</vt:lpstr>
      <vt:lpstr>Arial,Sans-Serif</vt:lpstr>
      <vt:lpstr>Office Theme</vt:lpstr>
      <vt:lpstr>Moray House School of Education and Sport</vt:lpstr>
      <vt:lpstr>Moray House School of Education and Sport</vt:lpstr>
      <vt:lpstr>Moray House School of Education and Sport</vt:lpstr>
      <vt:lpstr>Education and Language Education</vt:lpstr>
      <vt:lpstr>Education programmes</vt:lpstr>
      <vt:lpstr>Language Education programmes</vt:lpstr>
      <vt:lpstr>Sport</vt:lpstr>
      <vt:lpstr>Sport programmes</vt:lpstr>
      <vt:lpstr>Contact us</vt:lpstr>
    </vt:vector>
  </TitlesOfParts>
  <Manager/>
  <Company>The University of Edinburgh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Anna Henley</dc:creator>
  <cp:keywords/>
  <dc:description/>
  <cp:lastModifiedBy>Rhiannon Carter</cp:lastModifiedBy>
  <cp:revision>5</cp:revision>
  <dcterms:created xsi:type="dcterms:W3CDTF">2020-09-15T09:54:01Z</dcterms:created>
  <dcterms:modified xsi:type="dcterms:W3CDTF">2026-06-10T10:41:15Z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0x01010035AAB6FA8C5AC94F91705EF1E47C84C5</vt:lpwstr>
  </property>
  <property fmtid="{D5CDD505-2E9C-101B-9397-08002B2CF9AE}" pid="3" name="MediaServiceImageTags">
    <vt:lpwstr/>
  </property>
</Properties>
</file>