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modernComment_263_D2793E6C.xml" ContentType="application/vnd.ms-powerpoint.comments+xml"/>
  <Override PartName="/ppt/comments/modernComment_14E_50E4C26A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modernComment_280_7CE76B1E.xml" ContentType="application/vnd.ms-powerpoint.comments+xml"/>
  <Override PartName="/ppt/notesSlides/notesSlide2.xml" ContentType="application/vnd.openxmlformats-officedocument.presentationml.notesSlide+xml"/>
  <Override PartName="/ppt/comments/modernComment_158_11884B89.xml" ContentType="application/vnd.ms-powerpoint.comments+xml"/>
  <Override PartName="/ppt/notesSlides/notesSlide3.xml" ContentType="application/vnd.openxmlformats-officedocument.presentationml.notesSlide+xml"/>
  <Override PartName="/ppt/comments/modernComment_149_FB8FDEA9.xml" ContentType="application/vnd.ms-powerpoint.comments+xml"/>
  <Override PartName="/ppt/notesSlides/notesSlide4.xml" ContentType="application/vnd.openxmlformats-officedocument.presentationml.notesSlide+xml"/>
  <Override PartName="/ppt/comments/modernComment_14A_EBDAE1C2.xml" ContentType="application/vnd.ms-powerpoint.comments+xml"/>
  <Override PartName="/ppt/notesSlides/notesSlide5.xml" ContentType="application/vnd.openxmlformats-officedocument.presentationml.notesSlide+xml"/>
  <Override PartName="/ppt/comments/modernComment_134_52F2AB8C.xml" ContentType="application/vnd.ms-powerpoint.comments+xml"/>
  <Override PartName="/ppt/notesSlides/notesSlide6.xml" ContentType="application/vnd.openxmlformats-officedocument.presentationml.notesSlide+xml"/>
  <Override PartName="/ppt/comments/modernComment_102_6C82B01E.xml" ContentType="application/vnd.ms-powerpoint.comments+xml"/>
  <Override PartName="/ppt/notesSlides/notesSlide7.xml" ContentType="application/vnd.openxmlformats-officedocument.presentationml.notesSlide+xml"/>
  <Override PartName="/ppt/comments/modernComment_284_DB3E1CD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6_E11312EA.xml" ContentType="application/vnd.ms-powerpoint.comments+xml"/>
  <Override PartName="/ppt/comments/modernComment_22B_7354F7BD.xml" ContentType="application/vnd.ms-powerpoint.comments+xml"/>
  <Override PartName="/ppt/comments/modernComment_26E_36186B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9"/>
  </p:notesMasterIdLst>
  <p:sldIdLst>
    <p:sldId id="611" r:id="rId5"/>
    <p:sldId id="259" r:id="rId6"/>
    <p:sldId id="334" r:id="rId7"/>
    <p:sldId id="343" r:id="rId8"/>
    <p:sldId id="649" r:id="rId9"/>
    <p:sldId id="640" r:id="rId10"/>
    <p:sldId id="257" r:id="rId11"/>
    <p:sldId id="344" r:id="rId12"/>
    <p:sldId id="329" r:id="rId13"/>
    <p:sldId id="330" r:id="rId14"/>
    <p:sldId id="657" r:id="rId15"/>
    <p:sldId id="308" r:id="rId16"/>
    <p:sldId id="681" r:id="rId17"/>
    <p:sldId id="683" r:id="rId18"/>
    <p:sldId id="258" r:id="rId19"/>
    <p:sldId id="659" r:id="rId20"/>
    <p:sldId id="660" r:id="rId21"/>
    <p:sldId id="644" r:id="rId22"/>
    <p:sldId id="663" r:id="rId23"/>
    <p:sldId id="664" r:id="rId24"/>
    <p:sldId id="665" r:id="rId25"/>
    <p:sldId id="666" r:id="rId26"/>
    <p:sldId id="667" r:id="rId27"/>
    <p:sldId id="684" r:id="rId28"/>
    <p:sldId id="262" r:id="rId29"/>
    <p:sldId id="624" r:id="rId30"/>
    <p:sldId id="669" r:id="rId31"/>
    <p:sldId id="555" r:id="rId32"/>
    <p:sldId id="672" r:id="rId33"/>
    <p:sldId id="674" r:id="rId34"/>
    <p:sldId id="673" r:id="rId35"/>
    <p:sldId id="675" r:id="rId36"/>
    <p:sldId id="685" r:id="rId37"/>
    <p:sldId id="62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rimson Pro" pitchFamily="2" charset="0"/>
      <p:regular r:id="rId46"/>
      <p:bold r:id="rId47"/>
      <p:italic r:id="rId48"/>
      <p:boldItalic r:id="rId49"/>
    </p:embeddedFon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Source Sans Pro" panose="020B0503030403020204" pitchFamily="34" charset="0"/>
      <p:regular r:id="rId54"/>
      <p:bold r:id="rId55"/>
      <p:italic r:id="rId56"/>
      <p:boldItalic r:id="rId57"/>
    </p:embeddedFont>
    <p:embeddedFont>
      <p:font typeface="Source Sans Pro ExtraLight" panose="020B0303030403020204" pitchFamily="34" charset="0"/>
      <p:regular r:id="rId58"/>
      <p:italic r:id="rId59"/>
    </p:embeddedFont>
    <p:embeddedFont>
      <p:font typeface="Source Sans Pro Light" panose="020B0403030403020204" pitchFamily="34" charset="0"/>
      <p:regular r:id="rId60"/>
      <p: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519830-237A-D7AD-B075-AA32C69D7DC8}" name="Garry Tainsh" initials="" userId="S::gtainsh@ed.ac.uk::83ab261b-777e-409b-ae76-fe6778e690a3" providerId="AD"/>
  <p188:author id="{960D0A51-C974-AF65-6665-F42F968E4AE9}" name="Gurpreet Grewal-Kang" initials="GG" userId="S::ggrewal@ed.ac.uk::62f0e975-87bd-47fe-b5e6-28b1d8f3c31f" providerId="AD"/>
  <p188:author id="{0969275C-9192-C63E-33DB-B5EF2EAB58E4}" name="Africa Reboto-Lopez" initials="AR" userId="S::areboto@ed.ac.uk::288c96b7-0441-45b9-b76e-6d132830da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  <a:srgbClr val="041E42"/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658D3-239C-5FEE-D4AB-6D1383D85278}" v="179" dt="2026-05-21T08:59:30.894"/>
    <p1510:client id="{5FEFB97F-471D-D992-9051-436B4A16BAC8}" v="64" dt="2026-05-20T08:23:23.406"/>
    <p1510:client id="{99EFFB94-8181-BCF0-F3FD-F7A5BE4F55D3}" v="4" dt="2026-05-19T20:47:50.083"/>
    <p1510:client id="{DC4E4BAD-C340-CDE4-9652-2938AAD54413}" v="5" dt="2026-05-20T07:14:30.163"/>
    <p1510:client id="{E6A35DE6-06F7-C8FC-A8E8-A42D687903C9}" v="2" dt="2026-05-20T07:21:12.250"/>
    <p1510:client id="{F803E91D-268C-A34C-CE2E-EC8BE2CB5224}" v="67" dt="2026-05-20T08:18:20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font" Target="fonts/font2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notesMaster" Target="notesMasters/notesMaster1.xml"/></Relationships>
</file>

<file path=ppt/comments/modernComment_102_6C82B0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6664B4-3192-4E71-9450-1B2D2602B739}" authorId="{0969275C-9192-C63E-33DB-B5EF2EAB58E4}" status="resolved" created="2026-05-19T11:45:17.412">
    <pc:sldMkLst xmlns:pc="http://schemas.microsoft.com/office/powerpoint/2013/main/command">
      <pc:docMk/>
      <pc:sldMk cId="1820504094" sldId="258"/>
    </pc:sldMkLst>
    <p188:txBody>
      <a:bodyPr/>
      <a:lstStyle/>
      <a:p>
        <a:r>
          <a:rPr lang="en-US"/>
          <a:t>[@Garry Tainsh] , CAN WE AGAIN MERGE THESE 2 SLIDES?</a:t>
        </a:r>
      </a:p>
    </p188:txBody>
  </p188:cm>
</p188:cmLst>
</file>

<file path=ppt/comments/modernComment_106_E11312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70C013-D458-4751-96C3-8713B5F2C4BC}" authorId="{0969275C-9192-C63E-33DB-B5EF2EAB58E4}" created="2026-05-19T13:28:13.610" startDate="2026-05-19T13:28:13.610" dueDate="2026-05-19T13:28:13.610" assignedTo="{5F519830-237A-D7AD-B075-AA32C69D7DC8}" title="@Garry Tainsh, be wonderful if you could bring this down to no more than 6 slides">
    <pc:sldMkLst xmlns:pc="http://schemas.microsoft.com/office/powerpoint/2013/main/command">
      <pc:docMk/>
      <pc:sldMk cId="3776123626" sldId="262"/>
    </pc:sldMkLst>
    <p188:replyLst>
      <p188:reply id="{8878C62A-465D-41C7-B17A-0B9CF0DBAB74}" authorId="{0969275C-9192-C63E-33DB-B5EF2EAB58E4}" created="2026-05-19T15:46:48.286">
        <p188:txBody>
          <a:bodyPr/>
          <a:lstStyle/>
          <a:p>
            <a:r>
              <a:rPr lang="en-US"/>
              <a:t>[@Garry Tainsh] , Lynn Cooper has just had a look at the presentation and she would like to to be more balanced across programmes, so ideally 5 slides for UgGvet</a:t>
            </a:r>
          </a:p>
        </p188:txBody>
      </p188:reply>
    </p188:replyLst>
    <p188:txBody>
      <a:bodyPr/>
      <a:lstStyle/>
      <a:p>
        <a:r>
          <a:rPr lang="en-US"/>
          <a:t>[@Garry Tainsh], be wonderful if you could bring this down to no more than 6 slides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9T13:28:13.610" id="{585F7B56-552B-46E9-85FC-FADAD4ABA644}">
              <p228:atrbtn authorId="{0969275C-9192-C63E-33DB-B5EF2EAB58E4}"/>
              <p228:anchr>
                <p228:comment id="{2E70C013-D458-4751-96C3-8713B5F2C4BC}"/>
              </p228:anchr>
              <p228:add/>
            </p228:event>
            <p228:event time="2026-05-19T13:28:13.610" id="{AA590873-26CC-47E2-95D4-B284A26F8767}">
              <p228:atrbtn authorId="{0969275C-9192-C63E-33DB-B5EF2EAB58E4}"/>
              <p228:anchr>
                <p228:comment id="{2E70C013-D458-4751-96C3-8713B5F2C4BC}"/>
              </p228:anchr>
              <p228:asgn authorId="{5F519830-237A-D7AD-B075-AA32C69D7DC8}"/>
            </p228:event>
            <p228:event time="2026-05-19T13:28:13.610" id="{F6D37FD9-A68F-4545-A74C-9723A50655D6}">
              <p228:atrbtn authorId="{0969275C-9192-C63E-33DB-B5EF2EAB58E4}"/>
              <p228:anchr>
                <p228:comment id="{2E70C013-D458-4751-96C3-8713B5F2C4BC}"/>
              </p228:anchr>
              <p228:title val="@Garry Tainsh, be wonderful if you could bring this down to no more than 6 slides"/>
            </p228:event>
            <p228:event time="2026-05-19T13:28:13.610" id="{E144A2BB-2875-402F-BCAD-7E8E42B0C905}">
              <p228:atrbtn authorId="{0969275C-9192-C63E-33DB-B5EF2EAB58E4}"/>
              <p228:anchr>
                <p228:comment id="{2E70C013-D458-4751-96C3-8713B5F2C4BC}"/>
              </p228:anchr>
              <p228:date stDt="2026-05-19T13:28:13.610" endDt="2026-05-19T13:28:13.610"/>
            </p228:event>
          </p228:history>
        </p228:taskDetails>
      </p:ext>
    </p188:extLst>
  </p188:cm>
</p188:cmLst>
</file>

<file path=ppt/comments/modernComment_134_52F2AB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25A817-768C-47BF-837E-36615CF9635A}" authorId="{960D0A51-C974-AF65-6665-F42F968E4AE9}" created="2026-05-18T20:40:30.933">
    <pc:sldMkLst xmlns:pc="http://schemas.microsoft.com/office/powerpoint/2013/main/command">
      <pc:docMk/>
      <pc:sldMk cId="1391635340" sldId="308"/>
    </pc:sldMkLst>
    <p188:replyLst>
      <p188:reply id="{0E084AE6-654C-47E4-8B75-25E5C7DB039D}" authorId="{960D0A51-C974-AF65-6665-F42F968E4AE9}" created="2026-05-19T09:24:15.157">
        <p188:txBody>
          <a:bodyPr/>
          <a:lstStyle/>
          <a:p>
            <a:r>
              <a:rPr lang="en-US"/>
              <a:t>slides 16, 17, 18 merged into one slide</a:t>
            </a:r>
          </a:p>
        </p188:txBody>
      </p188:reply>
      <p188:reply id="{02C3C573-A845-4C2E-946D-322A7564E6C4}" authorId="{5F519830-237A-D7AD-B075-AA32C69D7DC8}" created="2026-05-19T20:47:50.083">
        <p188:txBody>
          <a:bodyPr/>
          <a:lstStyle/>
          <a:p>
            <a:r>
              <a:rPr lang="en-US"/>
              <a:t>[@Gurpreet Grewal-Kang] Did you mean that the next two slides on employability (MScR Biomedical Science (Life Sciences) and MPH Public Health​) should be covered here? i.e. that they should be removed? I've formatted them anyway, but they can be deleted if not required</a:t>
            </a:r>
          </a:p>
        </p188:txBody>
      </p188:reply>
    </p188:replyLst>
    <p188:txBody>
      <a:bodyPr/>
      <a:lstStyle/>
      <a:p>
        <a:r>
          <a:rPr lang="en-US"/>
          <a:t>[@Africa Reboto-Lopez] we can streamline employability content to one slide</a:t>
        </a:r>
      </a:p>
    </p188:txBody>
  </p188:cm>
</p188:cmLst>
</file>

<file path=ppt/comments/modernComment_149_FB8FDE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E9D9EE-BF6F-4ED1-964B-8170A83F448A}" authorId="{0969275C-9192-C63E-33DB-B5EF2EAB58E4}" created="2026-05-13T10:11:37.2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0509865" sldId="329"/>
      <ac:spMk id="3" creationId="{E325172C-B2FA-3AF9-3CCF-F28AABFA69B4}"/>
    </ac:deMkLst>
    <p188:txBody>
      <a:bodyPr/>
      <a:lstStyle/>
      <a:p>
        <a:r>
          <a:rPr lang="en-US"/>
          <a:t>[@Gill Aitken] , this links to a page with the on campus programme, will be amended on Monday to reflect the PGT review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3T10:11:37.269" id="{1856080A-64DD-4EC5-85EA-1A4A1E952767}">
              <p228:atrbtn authorId="{0969275C-9192-C63E-33DB-B5EF2EAB58E4}"/>
              <p228:anchr>
                <p228:comment id="{12E9D9EE-BF6F-4ED1-964B-8170A83F448A}"/>
              </p228:anchr>
              <p228:add/>
            </p228:event>
            <p228:event time="2026-05-13T10:11:37.269" id="{07A16CFD-517E-40C1-9F88-D12D648D60D4}">
              <p228:atrbtn authorId="{0969275C-9192-C63E-33DB-B5EF2EAB58E4}"/>
              <p228:anchr>
                <p228:comment id="{12E9D9EE-BF6F-4ED1-964B-8170A83F448A}"/>
              </p228:anchr>
              <p228:asgn authorId="{58003DAD-F5FF-AF64-A960-EA41A56E30D2}"/>
            </p228:event>
            <p228:event time="2026-05-13T10:11:37.269" id="{D2610F48-24D9-41C6-97D4-F9CF3DF861F3}">
              <p228:atrbtn authorId="{0969275C-9192-C63E-33DB-B5EF2EAB58E4}"/>
              <p228:anchr>
                <p228:comment id="{12E9D9EE-BF6F-4ED1-964B-8170A83F448A}"/>
              </p228:anchr>
              <p228:title val="@Gill Aitken , this links to a page with the on campus programme, will be amended on Monday to reflect the PGT review"/>
            </p228:event>
            <p228:event time="2026-05-13T10:11:37.269" id="{1B733EF3-FCC4-4C84-857A-A5A6B690A610}">
              <p228:atrbtn authorId="{0969275C-9192-C63E-33DB-B5EF2EAB58E4}"/>
              <p228:anchr>
                <p228:comment id="{12E9D9EE-BF6F-4ED1-964B-8170A83F448A}"/>
              </p228:anchr>
              <p228:date stDt="2026-05-13T10:11:37.269" endDt="2026-05-13T10:11:37.269"/>
            </p228:event>
          </p228:history>
        </p228:taskDetails>
      </p:ext>
    </p188:extLst>
  </p188:cm>
  <p188:cm id="{BE2991FB-600A-4831-B145-033F66BB079A}" authorId="{0969275C-9192-C63E-33DB-B5EF2EAB58E4}" created="2026-05-13T10:13:35.521">
    <pc:sldMkLst xmlns:pc="http://schemas.microsoft.com/office/powerpoint/2013/main/command">
      <pc:docMk/>
      <pc:sldMk cId="4220509865" sldId="329"/>
    </pc:sldMkLst>
    <p188:txBody>
      <a:bodyPr/>
      <a:lstStyle/>
      <a:p>
        <a:r>
          <a:rPr lang="en-US"/>
          <a:t>[@Gill Aitken] . agents are not interested in online masters, as they are not commisionable, as such it may be better to mention just in passing, no need to focus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3T10:13:35.521" id="{84C01E4C-F3DC-4AB2-B34C-EBB219F435A2}">
              <p228:atrbtn authorId="{0969275C-9192-C63E-33DB-B5EF2EAB58E4}"/>
              <p228:anchr>
                <p228:comment id="{BE2991FB-600A-4831-B145-033F66BB079A}"/>
              </p228:anchr>
              <p228:add/>
            </p228:event>
            <p228:event time="2026-05-13T10:13:35.521" id="{56B668F2-3FA0-49A1-9BBB-37808EFA7B60}">
              <p228:atrbtn authorId="{0969275C-9192-C63E-33DB-B5EF2EAB58E4}"/>
              <p228:anchr>
                <p228:comment id="{BE2991FB-600A-4831-B145-033F66BB079A}"/>
              </p228:anchr>
              <p228:asgn authorId="{58003DAD-F5FF-AF64-A960-EA41A56E30D2}"/>
            </p228:event>
            <p228:event time="2026-05-13T10:13:35.521" id="{C3EA6E93-B573-416F-A8C9-F18B08342C7E}">
              <p228:atrbtn authorId="{0969275C-9192-C63E-33DB-B5EF2EAB58E4}"/>
              <p228:anchr>
                <p228:comment id="{BE2991FB-600A-4831-B145-033F66BB079A}"/>
              </p228:anchr>
              <p228:title val="@Gill Aitken . agents are not interested in online masters, as they are not commisionable, as such it may be better to mention just in passing, no need to focus"/>
            </p228:event>
            <p228:event time="2026-05-13T10:13:35.521" id="{4E4C9A01-633C-4403-8463-12A01DB114DC}">
              <p228:atrbtn authorId="{0969275C-9192-C63E-33DB-B5EF2EAB58E4}"/>
              <p228:anchr>
                <p228:comment id="{BE2991FB-600A-4831-B145-033F66BB079A}"/>
              </p228:anchr>
              <p228:date stDt="2026-05-13T10:13:35.521" endDt="2026-05-13T10:13:35.521"/>
            </p228:event>
          </p228:history>
        </p228:taskDetails>
      </p:ext>
    </p188:extLst>
  </p188:cm>
</p188:cmLst>
</file>

<file path=ppt/comments/modernComment_14A_EBDAE1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4DF963-0CC5-4FFB-A164-5D27AC929186}" authorId="{0969275C-9192-C63E-33DB-B5EF2EAB58E4}" created="2026-05-14T18:35:58.290">
    <pc:sldMkLst xmlns:pc="http://schemas.microsoft.com/office/powerpoint/2013/main/command">
      <pc:docMk/>
      <pc:sldMk cId="3956990402" sldId="330"/>
    </pc:sldMkLst>
    <p188:txBody>
      <a:bodyPr/>
      <a:lstStyle/>
      <a:p>
        <a:r>
          <a:rPr lang="en-US"/>
          <a:t>[@Gill Aitken] , I have incuded extra talking points for this programme in the presenter's notes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4T18:35:58.290" id="{30B5CD6D-3893-4E05-BCF6-3FC7B83D3F4C}">
              <p228:atrbtn authorId="{0969275C-9192-C63E-33DB-B5EF2EAB58E4}"/>
              <p228:anchr>
                <p228:comment id="{4D4DF963-0CC5-4FFB-A164-5D27AC929186}"/>
              </p228:anchr>
              <p228:add/>
            </p228:event>
            <p228:event time="2026-05-14T18:35:58.290" id="{A35D2B20-A157-473A-A654-B1487F17A9E2}">
              <p228:atrbtn authorId="{0969275C-9192-C63E-33DB-B5EF2EAB58E4}"/>
              <p228:anchr>
                <p228:comment id="{4D4DF963-0CC5-4FFB-A164-5D27AC929186}"/>
              </p228:anchr>
              <p228:asgn authorId="{58003DAD-F5FF-AF64-A960-EA41A56E30D2}"/>
            </p228:event>
            <p228:event time="2026-05-14T18:35:58.290" id="{ED3B9CDF-935F-4202-BCA1-06D72DEC1671}">
              <p228:atrbtn authorId="{0969275C-9192-C63E-33DB-B5EF2EAB58E4}"/>
              <p228:anchr>
                <p228:comment id="{4D4DF963-0CC5-4FFB-A164-5D27AC929186}"/>
              </p228:anchr>
              <p228:title val="@Gill Aitken , I have incuded extra talking points for this programme in the presenter's notes"/>
            </p228:event>
            <p228:event time="2026-05-14T18:35:58.290" id="{BA8F0962-41D4-456E-8CB4-3545027DF76F}">
              <p228:atrbtn authorId="{0969275C-9192-C63E-33DB-B5EF2EAB58E4}"/>
              <p228:anchr>
                <p228:comment id="{4D4DF963-0CC5-4FFB-A164-5D27AC929186}"/>
              </p228:anchr>
              <p228:date stDt="2026-05-14T18:35:58.290" endDt="2026-05-14T18:35:58.29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 xmlns="">
          <p223:rxn type="👍">
            <p223:instance time="2026-05-15T09:21:38.390" authorId="{58003DAD-F5FF-AF64-A960-EA41A56E30D2}"/>
          </p223:rxn>
        </p223:reactions>
      </p:ext>
    </p188:extLst>
  </p188:cm>
</p188:cmLst>
</file>

<file path=ppt/comments/modernComment_14E_50E4C2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E22AE7-67A3-4F53-8756-26020BEB1D89}" authorId="{0969275C-9192-C63E-33DB-B5EF2EAB58E4}" status="resolved" created="2026-05-19T11:19:07.357">
    <pc:sldMkLst xmlns:pc="http://schemas.microsoft.com/office/powerpoint/2013/main/command">
      <pc:docMk/>
      <pc:sldMk cId="1357169258" sldId="334"/>
    </pc:sldMkLst>
    <p188:txBody>
      <a:bodyPr/>
      <a:lstStyle/>
      <a:p>
        <a:r>
          <a:rPr lang="en-US"/>
          <a:t>[@Garry Tainsh] could we maybe integrate the title with the head shot to educe the number of slides. Like here</a:t>
        </a:r>
      </a:p>
    </p188:txBody>
  </p188:cm>
</p188:cmLst>
</file>

<file path=ppt/comments/modernComment_158_11884B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73D70C-46C4-4CDD-9EC2-34CC27B2D08B}" authorId="{0969275C-9192-C63E-33DB-B5EF2EAB58E4}" status="resolved" created="2026-05-13T10:04:22.213">
    <pc:sldMkLst xmlns:pc="http://schemas.microsoft.com/office/powerpoint/2013/main/command">
      <pc:docMk/>
      <pc:sldMk cId="294144905" sldId="344"/>
    </pc:sldMkLst>
    <p188:txBody>
      <a:bodyPr/>
      <a:lstStyle/>
      <a:p>
        <a:r>
          <a:rPr lang="en-US"/>
          <a:t>[@Gurpreet Grewal-Kang] , still missing the Vet school clusters, Can you provide or should I contact Fiona directly?</a:t>
        </a:r>
      </a:p>
    </p188:txBody>
  </p188:cm>
</p188:cmLst>
</file>

<file path=ppt/comments/modernComment_22B_7354F7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700E2D-A950-4206-BCA2-FB5E846873CA}" authorId="{0969275C-9192-C63E-33DB-B5EF2EAB58E4}" status="resolved" created="2026-05-19T16:36:36.949" startDate="2026-05-19T16:36:36.949" dueDate="2026-05-19T16:36:36.949" assignedTo="{5F519830-237A-D7AD-B075-AA32C69D7DC8}" title="@Garry Tainsh , could you combine these 2 on entry requirements">
    <pc:sldMkLst xmlns:pc="http://schemas.microsoft.com/office/powerpoint/2013/main/command">
      <pc:docMk/>
      <pc:sldMk cId="1934948285" sldId="555"/>
    </pc:sldMkLst>
    <p188:txBody>
      <a:bodyPr/>
      <a:lstStyle/>
      <a:p>
        <a:r>
          <a:rPr lang="en-US"/>
          <a:t>[@Garry Tainsh] , could you combine these 2 on entry requirements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9T16:36:36.949" id="{3DD1A138-AD3B-458B-9120-C5AC377129FD}">
              <p228:atrbtn authorId="{0969275C-9192-C63E-33DB-B5EF2EAB58E4}"/>
              <p228:anchr>
                <p228:comment id="{C7700E2D-A950-4206-BCA2-FB5E846873CA}"/>
              </p228:anchr>
              <p228:add/>
            </p228:event>
            <p228:event time="2026-05-19T16:36:36.949" id="{EB31B99C-EDE4-42D1-80CA-7A12BE9B2882}">
              <p228:atrbtn authorId="{0969275C-9192-C63E-33DB-B5EF2EAB58E4}"/>
              <p228:anchr>
                <p228:comment id="{C7700E2D-A950-4206-BCA2-FB5E846873CA}"/>
              </p228:anchr>
              <p228:asgn authorId="{5F519830-237A-D7AD-B075-AA32C69D7DC8}"/>
            </p228:event>
            <p228:event time="2026-05-19T16:36:36.949" id="{333AD0D5-AEEE-47EF-BB2E-C0C510BAE55F}">
              <p228:atrbtn authorId="{0969275C-9192-C63E-33DB-B5EF2EAB58E4}"/>
              <p228:anchr>
                <p228:comment id="{C7700E2D-A950-4206-BCA2-FB5E846873CA}"/>
              </p228:anchr>
              <p228:title val="@Garry Tainsh , could you combine these 2 on entry requirements"/>
            </p228:event>
            <p228:event time="2026-05-19T16:36:36.949" id="{FDD084FD-C5B1-4E4F-A631-4F2FE2AFF4B4}">
              <p228:atrbtn authorId="{0969275C-9192-C63E-33DB-B5EF2EAB58E4}"/>
              <p228:anchr>
                <p228:comment id="{C7700E2D-A950-4206-BCA2-FB5E846873CA}"/>
              </p228:anchr>
              <p228:date stDt="2026-05-19T16:36:36.949" endDt="2026-05-19T16:36:36.949"/>
            </p228:event>
          </p228:history>
        </p228:taskDetails>
      </p:ext>
    </p188:extLst>
  </p188:cm>
</p188:cmLst>
</file>

<file path=ppt/comments/modernComment_263_D2793E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02341B-974B-4F3B-A0B5-8C73044D1BBF}" authorId="{0969275C-9192-C63E-33DB-B5EF2EAB58E4}" status="resolved" created="2026-05-19T11:12:33.066">
    <pc:sldMkLst xmlns:pc="http://schemas.microsoft.com/office/powerpoint/2013/main/command">
      <pc:docMk/>
      <pc:sldMk cId="3531161196" sldId="611"/>
    </pc:sldMkLst>
    <p188:txBody>
      <a:bodyPr/>
      <a:lstStyle/>
      <a:p>
        <a:r>
          <a:rPr lang="en-US"/>
          <a:t>We have deleted quite a few slides, but we still have too many, I think the main message of for you help us consolidate the presentation into fewer slides, will now indicate specific areas</a:t>
        </a:r>
      </a:p>
    </p188:txBody>
  </p188:cm>
</p188:cmLst>
</file>

<file path=ppt/comments/modernComment_26E_36186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503FBA-C718-41DC-9704-1B9608EDB457}" authorId="{0969275C-9192-C63E-33DB-B5EF2EAB58E4}" status="resolved" created="2026-05-19T13:25:16.260" startDate="2026-05-19T13:25:16.260" dueDate="2026-05-19T13:25:16.260" assignedTo="{5F519830-237A-D7AD-B075-AA32C69D7DC8}" title="@Garry Tainsh , unfortunately we need to have 3 emails, mailto:medug@ed.ac.uk; mailto:vetug@ed.ac.uk ; mailto:MVMpgadmissions@ed.ac.uk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6723122" sldId="622"/>
      <ac:grpSpMk id="45" creationId="{692E0227-8209-42DE-947F-7FD97715B791}"/>
    </ac:deMkLst>
    <p188:txBody>
      <a:bodyPr/>
      <a:lstStyle/>
      <a:p>
        <a:r>
          <a:rPr lang="en-US"/>
          <a:t>[@Garry Tainsh] , unfortunately we need to have 3 emails,  mailto:medug@ed.ac.uk; mailto:vetug@ed.ac.uk ; 
mailto:MVMpgadmissions@ed.ac.uk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 xmlns="">
          <p228:history>
            <p228:event time="2026-05-19T13:25:16.260" id="{697C1E4A-19B5-4B91-84E0-BD1D336F687A}">
              <p228:atrbtn authorId="{0969275C-9192-C63E-33DB-B5EF2EAB58E4}"/>
              <p228:anchr>
                <p228:comment id="{93503FBA-C718-41DC-9704-1B9608EDB457}"/>
              </p228:anchr>
              <p228:add/>
            </p228:event>
            <p228:event time="2026-05-19T13:25:16.260" id="{0F3A9CD9-8ABB-4A2C-A98A-272BB2CA6C40}">
              <p228:atrbtn authorId="{0969275C-9192-C63E-33DB-B5EF2EAB58E4}"/>
              <p228:anchr>
                <p228:comment id="{93503FBA-C718-41DC-9704-1B9608EDB457}"/>
              </p228:anchr>
              <p228:asgn authorId="{5F519830-237A-D7AD-B075-AA32C69D7DC8}"/>
            </p228:event>
            <p228:event time="2026-05-19T13:25:16.260" id="{625641E3-6856-411E-BF5F-4AD1C7357DB4}">
              <p228:atrbtn authorId="{0969275C-9192-C63E-33DB-B5EF2EAB58E4}"/>
              <p228:anchr>
                <p228:comment id="{93503FBA-C718-41DC-9704-1B9608EDB457}"/>
              </p228:anchr>
              <p228:title val="@Garry Tainsh , unfortunately we need to have 3 emails, mailto:medug@ed.ac.uk; mailto:vetug@ed.ac.uk ; mailto:MVMpgadmissions@ed.ac.uk"/>
            </p228:event>
            <p228:event time="2026-05-19T13:25:16.260" id="{4C0EC3A7-3D32-486F-982A-72F4B00F64D2}">
              <p228:atrbtn authorId="{0969275C-9192-C63E-33DB-B5EF2EAB58E4}"/>
              <p228:anchr>
                <p228:comment id="{93503FBA-C718-41DC-9704-1B9608EDB457}"/>
              </p228:anchr>
              <p228:date stDt="2026-05-19T13:25:16.260" endDt="2026-05-19T13:25:16.260"/>
            </p228:event>
          </p228:history>
        </p228:taskDetails>
      </p:ext>
    </p188:extLst>
  </p188:cm>
</p188:cmLst>
</file>

<file path=ppt/comments/modernComment_280_7CE76B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4B1A73-40F5-46DA-A3FB-C2435BF02AF5}" authorId="{0969275C-9192-C63E-33DB-B5EF2EAB58E4}" status="resolved" created="2026-05-19T11:38:25.708">
    <pc:sldMkLst xmlns:pc="http://schemas.microsoft.com/office/powerpoint/2013/main/command">
      <pc:docMk/>
      <pc:sldMk cId="2095541022" sldId="640"/>
    </pc:sldMkLst>
    <p188:txBody>
      <a:bodyPr/>
      <a:lstStyle/>
      <a:p>
        <a:r>
          <a:rPr lang="en-US"/>
          <a:t>[@Garry Tainsh] , trying to streamline the content here</a:t>
        </a:r>
      </a:p>
    </p188:txBody>
  </p188:cm>
</p188:cmLst>
</file>

<file path=ppt/comments/modernComment_284_DB3E1C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862FE4-03A7-493E-9DA2-9D7CF267A8F0}" authorId="{0969275C-9192-C63E-33DB-B5EF2EAB58E4}" status="resolved" created="2026-05-19T13:32:52.856">
    <pc:sldMkLst xmlns:pc="http://schemas.microsoft.com/office/powerpoint/2013/main/command">
      <pc:docMk/>
      <pc:sldMk cId="3678280912" sldId="644"/>
    </pc:sldMkLst>
    <p188:txBody>
      <a:bodyPr/>
      <a:lstStyle/>
      <a:p>
        <a:r>
          <a:rPr lang="en-US"/>
          <a:t>Have deleted why choose slide as it contained generic messages , not specific to BMS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2D5E0-FBD7-8349-95A4-59E94AF8C439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EBA4D4-F3D5-D24B-A393-51E0636D02A5}">
      <dgm:prSet phldrT="[Text]" custT="1"/>
      <dgm:spPr>
        <a:solidFill>
          <a:srgbClr val="041E42"/>
        </a:solidFill>
        <a:ln>
          <a:solidFill>
            <a:srgbClr val="041E42"/>
          </a:solidFill>
        </a:ln>
      </dgm:spPr>
      <dgm:t>
        <a:bodyPr/>
        <a:lstStyle/>
        <a:p>
          <a:r>
            <a:rPr lang="en-GB" sz="1400">
              <a:latin typeface="Source Sans Pro Light" panose="020B0403030403020204" pitchFamily="34" charset="0"/>
              <a:ea typeface="Source Sans Pro Light" panose="020B0403030403020204" pitchFamily="34" charset="0"/>
            </a:rPr>
            <a:t>Climate and Health</a:t>
          </a:r>
        </a:p>
      </dgm:t>
    </dgm:pt>
    <dgm:pt modelId="{05989A61-642F-7F46-AA18-9628E83451C5}" type="parTrans" cxnId="{E4C7F6B8-0C5C-6A43-B43D-2EA5993434A0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DA213783-FEC0-984B-8365-A272686C6CCD}" type="sibTrans" cxnId="{E4C7F6B8-0C5C-6A43-B43D-2EA5993434A0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6AED8219-7C45-C447-92F0-8EBA05C60C78}">
      <dgm:prSet phldrT="[Text]" custT="1"/>
      <dgm:spPr>
        <a:solidFill>
          <a:srgbClr val="004F71"/>
        </a:solidFill>
        <a:ln>
          <a:solidFill>
            <a:srgbClr val="004F71"/>
          </a:solidFill>
        </a:ln>
      </dgm:spPr>
      <dgm:t>
        <a:bodyPr/>
        <a:lstStyle/>
        <a:p>
          <a:r>
            <a:rPr lang="en-GB" sz="1400">
              <a:latin typeface="Source Sans Pro Light" panose="020B0403030403020204" pitchFamily="34" charset="0"/>
              <a:ea typeface="Source Sans Pro Light" panose="020B0403030403020204" pitchFamily="34" charset="0"/>
            </a:rPr>
            <a:t>Global One Health</a:t>
          </a:r>
        </a:p>
      </dgm:t>
    </dgm:pt>
    <dgm:pt modelId="{07977A68-047F-4942-B61C-6BC62AF7E2D5}" type="parTrans" cxnId="{FD1D3FFF-B74E-3040-A269-54FB63F3F02D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FB49E008-DE31-F74E-BE45-38044B89168B}" type="sibTrans" cxnId="{FD1D3FFF-B74E-3040-A269-54FB63F3F02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B30F0508-07EE-5443-AB3F-5F56C81817B4}">
      <dgm:prSet phldrT="[Text]" custT="1"/>
      <dgm:spPr>
        <a:solidFill>
          <a:srgbClr val="D50032"/>
        </a:solidFill>
        <a:ln>
          <a:solidFill>
            <a:srgbClr val="D50032"/>
          </a:solidFill>
        </a:ln>
      </dgm:spPr>
      <dgm:t>
        <a:bodyPr/>
        <a:lstStyle/>
        <a:p>
          <a:r>
            <a:rPr lang="en-GB" sz="1400">
              <a:latin typeface="Source Sans Pro Light" panose="020B0403030403020204" pitchFamily="34" charset="0"/>
              <a:ea typeface="Source Sans Pro Light" panose="020B0403030403020204" pitchFamily="34" charset="0"/>
            </a:rPr>
            <a:t>Global Health</a:t>
          </a:r>
        </a:p>
      </dgm:t>
    </dgm:pt>
    <dgm:pt modelId="{77F8B596-D851-2E49-BA96-7831DCBE9935}" type="parTrans" cxnId="{D618A2A0-8CBF-DB42-8D78-D61D042704D8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5313FD4F-794E-E348-AF09-071E51DE554D}" type="sibTrans" cxnId="{D618A2A0-8CBF-DB42-8D78-D61D042704D8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56F51F1E-9B4C-6A49-85AA-82AB17C37589}" type="pres">
      <dgm:prSet presAssocID="{95E2D5E0-FBD7-8349-95A4-59E94AF8C439}" presName="Name0" presStyleCnt="0">
        <dgm:presLayoutVars>
          <dgm:chMax val="21"/>
          <dgm:chPref val="21"/>
        </dgm:presLayoutVars>
      </dgm:prSet>
      <dgm:spPr/>
    </dgm:pt>
    <dgm:pt modelId="{E1140AD9-4AE2-BB44-A484-BDBC43D57CBE}" type="pres">
      <dgm:prSet presAssocID="{80EBA4D4-F3D5-D24B-A393-51E0636D02A5}" presName="text1" presStyleCnt="0"/>
      <dgm:spPr/>
    </dgm:pt>
    <dgm:pt modelId="{5426175D-5CE9-1049-852E-411298BEFBEB}" type="pres">
      <dgm:prSet presAssocID="{80EBA4D4-F3D5-D24B-A393-51E0636D02A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C44BE2-15C2-514B-AB75-581BF3A397D3}" type="pres">
      <dgm:prSet presAssocID="{80EBA4D4-F3D5-D24B-A393-51E0636D02A5}" presName="textaccent1" presStyleCnt="0"/>
      <dgm:spPr/>
    </dgm:pt>
    <dgm:pt modelId="{6C5D8787-D673-F445-A936-96D2957E1117}" type="pres">
      <dgm:prSet presAssocID="{80EBA4D4-F3D5-D24B-A393-51E0636D02A5}" presName="accentRepeatNode" presStyleLbl="solidAlignAcc1" presStyleIdx="0" presStyleCnt="6"/>
      <dgm:spPr>
        <a:noFill/>
        <a:ln>
          <a:noFill/>
        </a:ln>
      </dgm:spPr>
    </dgm:pt>
    <dgm:pt modelId="{DC566701-ADCC-C24E-8F6C-0F0D49CFC519}" type="pres">
      <dgm:prSet presAssocID="{DA213783-FEC0-984B-8365-A272686C6CCD}" presName="image1" presStyleCnt="0"/>
      <dgm:spPr/>
    </dgm:pt>
    <dgm:pt modelId="{DFEC58BA-1D46-E940-8DC6-AD1895BB7C5A}" type="pres">
      <dgm:prSet presAssocID="{DA213783-FEC0-984B-8365-A272686C6CCD}" presName="imageRepeatNode" presStyleLbl="alignAcc1" presStyleIdx="0" presStyleCnt="3"/>
      <dgm:spPr/>
    </dgm:pt>
    <dgm:pt modelId="{03E22E00-BE3C-7946-91FD-96C57DCC1F35}" type="pres">
      <dgm:prSet presAssocID="{DA213783-FEC0-984B-8365-A272686C6CCD}" presName="imageaccent1" presStyleCnt="0"/>
      <dgm:spPr/>
    </dgm:pt>
    <dgm:pt modelId="{BF2A1729-4F20-0E40-AE5F-FB497FD95DCE}" type="pres">
      <dgm:prSet presAssocID="{DA213783-FEC0-984B-8365-A272686C6CCD}" presName="accentRepeatNode" presStyleLbl="solidAlignAcc1" presStyleIdx="1" presStyleCnt="6"/>
      <dgm:spPr>
        <a:noFill/>
        <a:ln>
          <a:noFill/>
        </a:ln>
      </dgm:spPr>
    </dgm:pt>
    <dgm:pt modelId="{C18D9536-E369-5D44-A49F-B5E1DDDCBB87}" type="pres">
      <dgm:prSet presAssocID="{6AED8219-7C45-C447-92F0-8EBA05C60C78}" presName="text2" presStyleCnt="0"/>
      <dgm:spPr/>
    </dgm:pt>
    <dgm:pt modelId="{568F2F76-1710-FB4B-8370-F6B7CBFE31EF}" type="pres">
      <dgm:prSet presAssocID="{6AED8219-7C45-C447-92F0-8EBA05C60C7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06FCA0D-31DE-7342-9E4A-BBB526419F17}" type="pres">
      <dgm:prSet presAssocID="{6AED8219-7C45-C447-92F0-8EBA05C60C78}" presName="textaccent2" presStyleCnt="0"/>
      <dgm:spPr/>
    </dgm:pt>
    <dgm:pt modelId="{4812304C-96C6-7645-90FE-1912BC86278B}" type="pres">
      <dgm:prSet presAssocID="{6AED8219-7C45-C447-92F0-8EBA05C60C78}" presName="accentRepeatNode" presStyleLbl="solidAlignAcc1" presStyleIdx="2" presStyleCnt="6"/>
      <dgm:spPr>
        <a:noFill/>
        <a:ln>
          <a:noFill/>
        </a:ln>
      </dgm:spPr>
    </dgm:pt>
    <dgm:pt modelId="{49B607A2-4DF0-1640-8DD0-1B08B82D507B}" type="pres">
      <dgm:prSet presAssocID="{FB49E008-DE31-F74E-BE45-38044B89168B}" presName="image2" presStyleCnt="0"/>
      <dgm:spPr/>
    </dgm:pt>
    <dgm:pt modelId="{26ECEC22-D7D6-6749-A659-6A14DB961019}" type="pres">
      <dgm:prSet presAssocID="{FB49E008-DE31-F74E-BE45-38044B89168B}" presName="imageRepeatNode" presStyleLbl="alignAcc1" presStyleIdx="1" presStyleCnt="3"/>
      <dgm:spPr/>
    </dgm:pt>
    <dgm:pt modelId="{08DB7317-3450-2040-8C57-BBFD0F04EFEE}" type="pres">
      <dgm:prSet presAssocID="{FB49E008-DE31-F74E-BE45-38044B89168B}" presName="imageaccent2" presStyleCnt="0"/>
      <dgm:spPr/>
    </dgm:pt>
    <dgm:pt modelId="{56E3578D-000C-B14C-B113-A0745E5CFAD0}" type="pres">
      <dgm:prSet presAssocID="{FB49E008-DE31-F74E-BE45-38044B89168B}" presName="accentRepeatNode" presStyleLbl="solidAlignAcc1" presStyleIdx="3" presStyleCnt="6"/>
      <dgm:spPr>
        <a:noFill/>
        <a:ln>
          <a:noFill/>
        </a:ln>
      </dgm:spPr>
    </dgm:pt>
    <dgm:pt modelId="{FEBFEC82-FC63-574E-9830-181AC56B3DF4}" type="pres">
      <dgm:prSet presAssocID="{B30F0508-07EE-5443-AB3F-5F56C81817B4}" presName="text3" presStyleCnt="0"/>
      <dgm:spPr/>
    </dgm:pt>
    <dgm:pt modelId="{0D6123AD-E56A-7E4E-8C75-E1178B7DACF5}" type="pres">
      <dgm:prSet presAssocID="{B30F0508-07EE-5443-AB3F-5F56C81817B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0EA755-68AE-9D40-914F-6D0AE16F9023}" type="pres">
      <dgm:prSet presAssocID="{B30F0508-07EE-5443-AB3F-5F56C81817B4}" presName="textaccent3" presStyleCnt="0"/>
      <dgm:spPr/>
    </dgm:pt>
    <dgm:pt modelId="{DD6271E3-A9E3-B449-AEA0-C5F2503E3264}" type="pres">
      <dgm:prSet presAssocID="{B30F0508-07EE-5443-AB3F-5F56C81817B4}" presName="accentRepeatNode" presStyleLbl="solidAlignAcc1" presStyleIdx="4" presStyleCnt="6"/>
      <dgm:spPr>
        <a:noFill/>
        <a:ln>
          <a:noFill/>
        </a:ln>
      </dgm:spPr>
    </dgm:pt>
    <dgm:pt modelId="{830A8F3B-7E06-1546-A80D-BC6B22F08ECB}" type="pres">
      <dgm:prSet presAssocID="{5313FD4F-794E-E348-AF09-071E51DE554D}" presName="image3" presStyleCnt="0"/>
      <dgm:spPr/>
    </dgm:pt>
    <dgm:pt modelId="{06A1278F-859D-6C44-8105-048B6A7A5009}" type="pres">
      <dgm:prSet presAssocID="{5313FD4F-794E-E348-AF09-071E51DE554D}" presName="imageRepeatNode" presStyleLbl="alignAcc1" presStyleIdx="2" presStyleCnt="3"/>
      <dgm:spPr/>
    </dgm:pt>
    <dgm:pt modelId="{B8120F25-237D-BC4B-8F4B-0E2A66878A70}" type="pres">
      <dgm:prSet presAssocID="{5313FD4F-794E-E348-AF09-071E51DE554D}" presName="imageaccent3" presStyleCnt="0"/>
      <dgm:spPr/>
    </dgm:pt>
    <dgm:pt modelId="{1B6EB6FF-75A1-AA4C-B161-26B3388F7491}" type="pres">
      <dgm:prSet presAssocID="{5313FD4F-794E-E348-AF09-071E51DE554D}" presName="accentRepeatNode" presStyleLbl="solidAlignAcc1" presStyleIdx="5" presStyleCnt="6"/>
      <dgm:spPr>
        <a:noFill/>
        <a:ln>
          <a:noFill/>
        </a:ln>
      </dgm:spPr>
    </dgm:pt>
  </dgm:ptLst>
  <dgm:cxnLst>
    <dgm:cxn modelId="{006B6A4F-5651-EE49-ADD3-B33850AE6842}" type="presOf" srcId="{DA213783-FEC0-984B-8365-A272686C6CCD}" destId="{DFEC58BA-1D46-E940-8DC6-AD1895BB7C5A}" srcOrd="0" destOrd="0" presId="urn:microsoft.com/office/officeart/2008/layout/HexagonCluster"/>
    <dgm:cxn modelId="{8A4BC085-AFD2-2F41-9FE1-47709BA76FE7}" type="presOf" srcId="{80EBA4D4-F3D5-D24B-A393-51E0636D02A5}" destId="{5426175D-5CE9-1049-852E-411298BEFBEB}" srcOrd="0" destOrd="0" presId="urn:microsoft.com/office/officeart/2008/layout/HexagonCluster"/>
    <dgm:cxn modelId="{74707B8D-4A84-4F4B-9153-6FF56CF7FB50}" type="presOf" srcId="{B30F0508-07EE-5443-AB3F-5F56C81817B4}" destId="{0D6123AD-E56A-7E4E-8C75-E1178B7DACF5}" srcOrd="0" destOrd="0" presId="urn:microsoft.com/office/officeart/2008/layout/HexagonCluster"/>
    <dgm:cxn modelId="{C1502E94-175D-F941-8B26-6428A3948BE4}" type="presOf" srcId="{95E2D5E0-FBD7-8349-95A4-59E94AF8C439}" destId="{56F51F1E-9B4C-6A49-85AA-82AB17C37589}" srcOrd="0" destOrd="0" presId="urn:microsoft.com/office/officeart/2008/layout/HexagonCluster"/>
    <dgm:cxn modelId="{D618A2A0-8CBF-DB42-8D78-D61D042704D8}" srcId="{95E2D5E0-FBD7-8349-95A4-59E94AF8C439}" destId="{B30F0508-07EE-5443-AB3F-5F56C81817B4}" srcOrd="2" destOrd="0" parTransId="{77F8B596-D851-2E49-BA96-7831DCBE9935}" sibTransId="{5313FD4F-794E-E348-AF09-071E51DE554D}"/>
    <dgm:cxn modelId="{27CCF9AD-761D-6F4A-9069-A96460DB3C4F}" type="presOf" srcId="{6AED8219-7C45-C447-92F0-8EBA05C60C78}" destId="{568F2F76-1710-FB4B-8370-F6B7CBFE31EF}" srcOrd="0" destOrd="0" presId="urn:microsoft.com/office/officeart/2008/layout/HexagonCluster"/>
    <dgm:cxn modelId="{E4C7F6B8-0C5C-6A43-B43D-2EA5993434A0}" srcId="{95E2D5E0-FBD7-8349-95A4-59E94AF8C439}" destId="{80EBA4D4-F3D5-D24B-A393-51E0636D02A5}" srcOrd="0" destOrd="0" parTransId="{05989A61-642F-7F46-AA18-9628E83451C5}" sibTransId="{DA213783-FEC0-984B-8365-A272686C6CCD}"/>
    <dgm:cxn modelId="{31D390BD-9469-1143-A09E-1892518003D8}" type="presOf" srcId="{FB49E008-DE31-F74E-BE45-38044B89168B}" destId="{26ECEC22-D7D6-6749-A659-6A14DB961019}" srcOrd="0" destOrd="0" presId="urn:microsoft.com/office/officeart/2008/layout/HexagonCluster"/>
    <dgm:cxn modelId="{0F4D17E4-C39B-EE44-98B5-10F7F214D7FF}" type="presOf" srcId="{5313FD4F-794E-E348-AF09-071E51DE554D}" destId="{06A1278F-859D-6C44-8105-048B6A7A5009}" srcOrd="0" destOrd="0" presId="urn:microsoft.com/office/officeart/2008/layout/HexagonCluster"/>
    <dgm:cxn modelId="{FD1D3FFF-B74E-3040-A269-54FB63F3F02D}" srcId="{95E2D5E0-FBD7-8349-95A4-59E94AF8C439}" destId="{6AED8219-7C45-C447-92F0-8EBA05C60C78}" srcOrd="1" destOrd="0" parTransId="{07977A68-047F-4942-B61C-6BC62AF7E2D5}" sibTransId="{FB49E008-DE31-F74E-BE45-38044B89168B}"/>
    <dgm:cxn modelId="{2409ADDD-81EC-9649-A024-6DFC13CDC38A}" type="presParOf" srcId="{56F51F1E-9B4C-6A49-85AA-82AB17C37589}" destId="{E1140AD9-4AE2-BB44-A484-BDBC43D57CBE}" srcOrd="0" destOrd="0" presId="urn:microsoft.com/office/officeart/2008/layout/HexagonCluster"/>
    <dgm:cxn modelId="{C9E274A7-59B5-8F4D-8365-60FB3EF3EDB8}" type="presParOf" srcId="{E1140AD9-4AE2-BB44-A484-BDBC43D57CBE}" destId="{5426175D-5CE9-1049-852E-411298BEFBEB}" srcOrd="0" destOrd="0" presId="urn:microsoft.com/office/officeart/2008/layout/HexagonCluster"/>
    <dgm:cxn modelId="{B6046F03-6AFB-D943-9352-61349F130995}" type="presParOf" srcId="{56F51F1E-9B4C-6A49-85AA-82AB17C37589}" destId="{83C44BE2-15C2-514B-AB75-581BF3A397D3}" srcOrd="1" destOrd="0" presId="urn:microsoft.com/office/officeart/2008/layout/HexagonCluster"/>
    <dgm:cxn modelId="{D6E1B533-95A1-A344-8DB5-E80590435E41}" type="presParOf" srcId="{83C44BE2-15C2-514B-AB75-581BF3A397D3}" destId="{6C5D8787-D673-F445-A936-96D2957E1117}" srcOrd="0" destOrd="0" presId="urn:microsoft.com/office/officeart/2008/layout/HexagonCluster"/>
    <dgm:cxn modelId="{A3C1EB29-9B43-3A4C-BA1B-5ED4BA068108}" type="presParOf" srcId="{56F51F1E-9B4C-6A49-85AA-82AB17C37589}" destId="{DC566701-ADCC-C24E-8F6C-0F0D49CFC519}" srcOrd="2" destOrd="0" presId="urn:microsoft.com/office/officeart/2008/layout/HexagonCluster"/>
    <dgm:cxn modelId="{4DD9EAD2-9149-7E4D-BC27-676C1F002055}" type="presParOf" srcId="{DC566701-ADCC-C24E-8F6C-0F0D49CFC519}" destId="{DFEC58BA-1D46-E940-8DC6-AD1895BB7C5A}" srcOrd="0" destOrd="0" presId="urn:microsoft.com/office/officeart/2008/layout/HexagonCluster"/>
    <dgm:cxn modelId="{CCA3053C-FB31-FA4E-A1D2-F71747E5ED89}" type="presParOf" srcId="{56F51F1E-9B4C-6A49-85AA-82AB17C37589}" destId="{03E22E00-BE3C-7946-91FD-96C57DCC1F35}" srcOrd="3" destOrd="0" presId="urn:microsoft.com/office/officeart/2008/layout/HexagonCluster"/>
    <dgm:cxn modelId="{5FF92C53-FF83-FF42-A756-F086E1BBC8FA}" type="presParOf" srcId="{03E22E00-BE3C-7946-91FD-96C57DCC1F35}" destId="{BF2A1729-4F20-0E40-AE5F-FB497FD95DCE}" srcOrd="0" destOrd="0" presId="urn:microsoft.com/office/officeart/2008/layout/HexagonCluster"/>
    <dgm:cxn modelId="{4B426604-CFC9-BA40-AAF6-0D7947BE7CA8}" type="presParOf" srcId="{56F51F1E-9B4C-6A49-85AA-82AB17C37589}" destId="{C18D9536-E369-5D44-A49F-B5E1DDDCBB87}" srcOrd="4" destOrd="0" presId="urn:microsoft.com/office/officeart/2008/layout/HexagonCluster"/>
    <dgm:cxn modelId="{DE272335-7362-CE47-8734-C28D102B54E0}" type="presParOf" srcId="{C18D9536-E369-5D44-A49F-B5E1DDDCBB87}" destId="{568F2F76-1710-FB4B-8370-F6B7CBFE31EF}" srcOrd="0" destOrd="0" presId="urn:microsoft.com/office/officeart/2008/layout/HexagonCluster"/>
    <dgm:cxn modelId="{29BCE0DD-A057-AC4F-B8EF-15C66B0C24AA}" type="presParOf" srcId="{56F51F1E-9B4C-6A49-85AA-82AB17C37589}" destId="{706FCA0D-31DE-7342-9E4A-BBB526419F17}" srcOrd="5" destOrd="0" presId="urn:microsoft.com/office/officeart/2008/layout/HexagonCluster"/>
    <dgm:cxn modelId="{D22E39A3-ADDD-5F49-BA72-709543C9837C}" type="presParOf" srcId="{706FCA0D-31DE-7342-9E4A-BBB526419F17}" destId="{4812304C-96C6-7645-90FE-1912BC86278B}" srcOrd="0" destOrd="0" presId="urn:microsoft.com/office/officeart/2008/layout/HexagonCluster"/>
    <dgm:cxn modelId="{960D24B6-1F1A-6649-AECE-5C42761E3B70}" type="presParOf" srcId="{56F51F1E-9B4C-6A49-85AA-82AB17C37589}" destId="{49B607A2-4DF0-1640-8DD0-1B08B82D507B}" srcOrd="6" destOrd="0" presId="urn:microsoft.com/office/officeart/2008/layout/HexagonCluster"/>
    <dgm:cxn modelId="{961462BB-6E1E-D04D-8EA6-9E101F92B651}" type="presParOf" srcId="{49B607A2-4DF0-1640-8DD0-1B08B82D507B}" destId="{26ECEC22-D7D6-6749-A659-6A14DB961019}" srcOrd="0" destOrd="0" presId="urn:microsoft.com/office/officeart/2008/layout/HexagonCluster"/>
    <dgm:cxn modelId="{2066247E-5256-D542-8FC9-847C65224DEE}" type="presParOf" srcId="{56F51F1E-9B4C-6A49-85AA-82AB17C37589}" destId="{08DB7317-3450-2040-8C57-BBFD0F04EFEE}" srcOrd="7" destOrd="0" presId="urn:microsoft.com/office/officeart/2008/layout/HexagonCluster"/>
    <dgm:cxn modelId="{7B47652C-3216-684C-8145-B732EC17515A}" type="presParOf" srcId="{08DB7317-3450-2040-8C57-BBFD0F04EFEE}" destId="{56E3578D-000C-B14C-B113-A0745E5CFAD0}" srcOrd="0" destOrd="0" presId="urn:microsoft.com/office/officeart/2008/layout/HexagonCluster"/>
    <dgm:cxn modelId="{F768824B-FE1F-304A-9565-35DACB0BB94B}" type="presParOf" srcId="{56F51F1E-9B4C-6A49-85AA-82AB17C37589}" destId="{FEBFEC82-FC63-574E-9830-181AC56B3DF4}" srcOrd="8" destOrd="0" presId="urn:microsoft.com/office/officeart/2008/layout/HexagonCluster"/>
    <dgm:cxn modelId="{F432EEB1-A435-5442-A6CF-002180350591}" type="presParOf" srcId="{FEBFEC82-FC63-574E-9830-181AC56B3DF4}" destId="{0D6123AD-E56A-7E4E-8C75-E1178B7DACF5}" srcOrd="0" destOrd="0" presId="urn:microsoft.com/office/officeart/2008/layout/HexagonCluster"/>
    <dgm:cxn modelId="{4B3A250D-FCE8-A948-B602-9473C565E5E1}" type="presParOf" srcId="{56F51F1E-9B4C-6A49-85AA-82AB17C37589}" destId="{F70EA755-68AE-9D40-914F-6D0AE16F9023}" srcOrd="9" destOrd="0" presId="urn:microsoft.com/office/officeart/2008/layout/HexagonCluster"/>
    <dgm:cxn modelId="{E903197F-3C52-F441-B429-F915F2875DCD}" type="presParOf" srcId="{F70EA755-68AE-9D40-914F-6D0AE16F9023}" destId="{DD6271E3-A9E3-B449-AEA0-C5F2503E3264}" srcOrd="0" destOrd="0" presId="urn:microsoft.com/office/officeart/2008/layout/HexagonCluster"/>
    <dgm:cxn modelId="{807EB1E1-1A3F-AE44-BEB4-C26BD56145EA}" type="presParOf" srcId="{56F51F1E-9B4C-6A49-85AA-82AB17C37589}" destId="{830A8F3B-7E06-1546-A80D-BC6B22F08ECB}" srcOrd="10" destOrd="0" presId="urn:microsoft.com/office/officeart/2008/layout/HexagonCluster"/>
    <dgm:cxn modelId="{6BCA962E-7582-8648-9A11-E6EF1D0C5BA2}" type="presParOf" srcId="{830A8F3B-7E06-1546-A80D-BC6B22F08ECB}" destId="{06A1278F-859D-6C44-8105-048B6A7A5009}" srcOrd="0" destOrd="0" presId="urn:microsoft.com/office/officeart/2008/layout/HexagonCluster"/>
    <dgm:cxn modelId="{2A7AEC5A-1DFD-EF4D-9589-510AB16BA71F}" type="presParOf" srcId="{56F51F1E-9B4C-6A49-85AA-82AB17C37589}" destId="{B8120F25-237D-BC4B-8F4B-0E2A66878A70}" srcOrd="11" destOrd="0" presId="urn:microsoft.com/office/officeart/2008/layout/HexagonCluster"/>
    <dgm:cxn modelId="{17AA1258-7419-C947-9F25-E694D611272A}" type="presParOf" srcId="{B8120F25-237D-BC4B-8F4B-0E2A66878A70}" destId="{1B6EB6FF-75A1-AA4C-B161-26B3388F7491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1BC3F-6086-C54E-8F65-A0ADE76AFB7D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F6DAAB-EAD8-CB41-A4AE-E86C147FE78F}">
      <dgm:prSet phldrT="[Text]" custT="1"/>
      <dgm:spPr>
        <a:solidFill>
          <a:srgbClr val="004F71"/>
        </a:solidFill>
        <a:ln>
          <a:noFill/>
        </a:ln>
      </dgm:spPr>
      <dgm:t>
        <a:bodyPr/>
        <a:lstStyle/>
        <a:p>
          <a:r>
            <a:rPr lang="en-GB" sz="1050">
              <a:latin typeface="Source Sans Pro Light" panose="020B0403030403020204" pitchFamily="34" charset="0"/>
              <a:ea typeface="Source Sans Pro Light" panose="020B0403030403020204" pitchFamily="34" charset="0"/>
            </a:rPr>
            <a:t>Large-Scale Population and Cohort Studies to Understand Disease and Interventions</a:t>
          </a:r>
        </a:p>
      </dgm:t>
    </dgm:pt>
    <dgm:pt modelId="{750658D5-B6FB-424F-8817-A1C2428F24A7}" type="parTrans" cxnId="{5AB133E4-33D6-4E42-AE78-DB501FCC80AA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1FE1E5C0-79C7-AC4B-A34E-3E72EBACF414}" type="sibTrans" cxnId="{5AB133E4-33D6-4E42-AE78-DB501FCC80AA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C1049CC1-A2A9-EA40-8D9E-E94A85C7DB55}">
      <dgm:prSet phldrT="[Text]" custT="1"/>
      <dgm:spPr>
        <a:solidFill>
          <a:srgbClr val="D50032"/>
        </a:solidFill>
        <a:ln>
          <a:solidFill>
            <a:srgbClr val="D50032"/>
          </a:solidFill>
        </a:ln>
      </dgm:spPr>
      <dgm:t>
        <a:bodyPr/>
        <a:lstStyle/>
        <a:p>
          <a:r>
            <a:rPr lang="en-GB" sz="1050">
              <a:latin typeface="Source Sans Pro Light" panose="020B0403030403020204" pitchFamily="34" charset="0"/>
              <a:ea typeface="Source Sans Pro Light" panose="020B0403030403020204" pitchFamily="34" charset="0"/>
            </a:rPr>
            <a:t>Prevention, Early Diagnosis and Therapeutic Development</a:t>
          </a:r>
        </a:p>
      </dgm:t>
    </dgm:pt>
    <dgm:pt modelId="{DADDD000-F99D-5B41-88B3-A786EFF11461}" type="parTrans" cxnId="{970E4321-FD3F-1B4A-AB37-15EAB45EFDCB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2AB6B5D2-1BA7-CE42-93FE-F8F2A4825526}" type="sibTrans" cxnId="{970E4321-FD3F-1B4A-AB37-15EAB45EFDCB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86F07C35-BAF8-734B-930D-8D6867C6F550}">
      <dgm:prSet phldrT="[Text]" custT="1"/>
      <dgm:spPr>
        <a:solidFill>
          <a:srgbClr val="041E42"/>
        </a:solidFill>
        <a:ln>
          <a:solidFill>
            <a:srgbClr val="041E42"/>
          </a:solidFill>
        </a:ln>
      </dgm:spPr>
      <dgm:t>
        <a:bodyPr/>
        <a:lstStyle/>
        <a:p>
          <a:r>
            <a:rPr lang="en-GB" sz="1400">
              <a:latin typeface="Source Sans Pro Light" panose="020B0403030403020204" pitchFamily="34" charset="0"/>
              <a:ea typeface="Source Sans Pro Light" panose="020B0403030403020204" pitchFamily="34" charset="0"/>
            </a:rPr>
            <a:t>Lifelong Health</a:t>
          </a:r>
        </a:p>
      </dgm:t>
    </dgm:pt>
    <dgm:pt modelId="{FD689308-2031-3448-B32E-A5CF213C0C63}" type="parTrans" cxnId="{6300FE78-0242-F549-B572-E174CF8C6182}">
      <dgm:prSet/>
      <dgm:spPr/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1EEC0367-AEC9-1644-8DCA-45AEA163EADD}" type="sibTrans" cxnId="{6300FE78-0242-F549-B572-E174CF8C6182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sz="140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69CBDBDE-43C3-EC46-BCFF-59DE652AAF66}" type="pres">
      <dgm:prSet presAssocID="{BE91BC3F-6086-C54E-8F65-A0ADE76AFB7D}" presName="Name0" presStyleCnt="0">
        <dgm:presLayoutVars>
          <dgm:chMax val="21"/>
          <dgm:chPref val="21"/>
        </dgm:presLayoutVars>
      </dgm:prSet>
      <dgm:spPr/>
    </dgm:pt>
    <dgm:pt modelId="{A2A24DAD-ADDD-A242-8050-5CF246BF3C7F}" type="pres">
      <dgm:prSet presAssocID="{66F6DAAB-EAD8-CB41-A4AE-E86C147FE78F}" presName="text1" presStyleCnt="0"/>
      <dgm:spPr/>
    </dgm:pt>
    <dgm:pt modelId="{87D80B6F-E517-4244-A810-689AA8E269D6}" type="pres">
      <dgm:prSet presAssocID="{66F6DAAB-EAD8-CB41-A4AE-E86C147FE78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A243A97-CE5D-C64F-A585-1825704C9FF6}" type="pres">
      <dgm:prSet presAssocID="{66F6DAAB-EAD8-CB41-A4AE-E86C147FE78F}" presName="textaccent1" presStyleCnt="0"/>
      <dgm:spPr/>
    </dgm:pt>
    <dgm:pt modelId="{A01FD49C-64F0-BB44-844B-1A3C1C534CF4}" type="pres">
      <dgm:prSet presAssocID="{66F6DAAB-EAD8-CB41-A4AE-E86C147FE78F}" presName="accentRepeatNode" presStyleLbl="solidAlignAcc1" presStyleIdx="0" presStyleCnt="6"/>
      <dgm:spPr>
        <a:noFill/>
        <a:ln>
          <a:noFill/>
        </a:ln>
      </dgm:spPr>
    </dgm:pt>
    <dgm:pt modelId="{0DD34533-0F91-124A-BE78-BDD829418F65}" type="pres">
      <dgm:prSet presAssocID="{1FE1E5C0-79C7-AC4B-A34E-3E72EBACF414}" presName="image1" presStyleCnt="0"/>
      <dgm:spPr/>
    </dgm:pt>
    <dgm:pt modelId="{8E5EECE4-BAD9-3B4F-A25F-0A0C51E070C2}" type="pres">
      <dgm:prSet presAssocID="{1FE1E5C0-79C7-AC4B-A34E-3E72EBACF414}" presName="imageRepeatNode" presStyleLbl="alignAcc1" presStyleIdx="0" presStyleCnt="3"/>
      <dgm:spPr/>
    </dgm:pt>
    <dgm:pt modelId="{69817E1D-C138-0541-ACAF-AF638B2A16E0}" type="pres">
      <dgm:prSet presAssocID="{1FE1E5C0-79C7-AC4B-A34E-3E72EBACF414}" presName="imageaccent1" presStyleCnt="0"/>
      <dgm:spPr/>
    </dgm:pt>
    <dgm:pt modelId="{4AF05520-3B3E-D542-8A6E-C241545FCF92}" type="pres">
      <dgm:prSet presAssocID="{1FE1E5C0-79C7-AC4B-A34E-3E72EBACF414}" presName="accentRepeatNode" presStyleLbl="solidAlignAcc1" presStyleIdx="1" presStyleCnt="6"/>
      <dgm:spPr>
        <a:noFill/>
        <a:ln>
          <a:noFill/>
        </a:ln>
      </dgm:spPr>
    </dgm:pt>
    <dgm:pt modelId="{55A4525F-5C72-6848-97D5-47D3D34D8144}" type="pres">
      <dgm:prSet presAssocID="{C1049CC1-A2A9-EA40-8D9E-E94A85C7DB55}" presName="text2" presStyleCnt="0"/>
      <dgm:spPr/>
    </dgm:pt>
    <dgm:pt modelId="{56F77BD8-104E-BD44-A1C1-14D66FCF6291}" type="pres">
      <dgm:prSet presAssocID="{C1049CC1-A2A9-EA40-8D9E-E94A85C7DB5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8670EC7-02C3-BF4A-A1BD-8688304BE253}" type="pres">
      <dgm:prSet presAssocID="{C1049CC1-A2A9-EA40-8D9E-E94A85C7DB55}" presName="textaccent2" presStyleCnt="0"/>
      <dgm:spPr/>
    </dgm:pt>
    <dgm:pt modelId="{E61BC154-0913-7944-B769-031794B137CC}" type="pres">
      <dgm:prSet presAssocID="{C1049CC1-A2A9-EA40-8D9E-E94A85C7DB55}" presName="accentRepeatNode" presStyleLbl="solidAlignAcc1" presStyleIdx="2" presStyleCnt="6"/>
      <dgm:spPr>
        <a:noFill/>
        <a:ln>
          <a:noFill/>
        </a:ln>
      </dgm:spPr>
    </dgm:pt>
    <dgm:pt modelId="{73109FD4-EBA4-3548-AE3B-E805F4EFAD2B}" type="pres">
      <dgm:prSet presAssocID="{2AB6B5D2-1BA7-CE42-93FE-F8F2A4825526}" presName="image2" presStyleCnt="0"/>
      <dgm:spPr/>
    </dgm:pt>
    <dgm:pt modelId="{D445F001-7BE5-C442-B4A7-EDFF8C37CEAE}" type="pres">
      <dgm:prSet presAssocID="{2AB6B5D2-1BA7-CE42-93FE-F8F2A4825526}" presName="imageRepeatNode" presStyleLbl="alignAcc1" presStyleIdx="1" presStyleCnt="3"/>
      <dgm:spPr/>
    </dgm:pt>
    <dgm:pt modelId="{620A505B-B564-F544-8C7D-D4C0F44F2C17}" type="pres">
      <dgm:prSet presAssocID="{2AB6B5D2-1BA7-CE42-93FE-F8F2A4825526}" presName="imageaccent2" presStyleCnt="0"/>
      <dgm:spPr/>
    </dgm:pt>
    <dgm:pt modelId="{5615623D-7E1D-784B-884D-20CBDD322C19}" type="pres">
      <dgm:prSet presAssocID="{2AB6B5D2-1BA7-CE42-93FE-F8F2A4825526}" presName="accentRepeatNode" presStyleLbl="solidAlignAcc1" presStyleIdx="3" presStyleCnt="6"/>
      <dgm:spPr>
        <a:noFill/>
        <a:ln>
          <a:noFill/>
        </a:ln>
      </dgm:spPr>
    </dgm:pt>
    <dgm:pt modelId="{E28B2FE0-95E0-4C46-9038-F0ACF5FB4AE3}" type="pres">
      <dgm:prSet presAssocID="{86F07C35-BAF8-734B-930D-8D6867C6F550}" presName="text3" presStyleCnt="0"/>
      <dgm:spPr/>
    </dgm:pt>
    <dgm:pt modelId="{EA70A98D-BC92-F242-8EB2-9BF3E1682EEB}" type="pres">
      <dgm:prSet presAssocID="{86F07C35-BAF8-734B-930D-8D6867C6F55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722C65-43E5-4840-ADCB-89696AEF1440}" type="pres">
      <dgm:prSet presAssocID="{86F07C35-BAF8-734B-930D-8D6867C6F550}" presName="textaccent3" presStyleCnt="0"/>
      <dgm:spPr/>
    </dgm:pt>
    <dgm:pt modelId="{26A51CBB-D1E5-B141-9084-113D13A3FE99}" type="pres">
      <dgm:prSet presAssocID="{86F07C35-BAF8-734B-930D-8D6867C6F550}" presName="accentRepeatNode" presStyleLbl="solidAlignAcc1" presStyleIdx="4" presStyleCnt="6"/>
      <dgm:spPr>
        <a:noFill/>
        <a:ln>
          <a:noFill/>
        </a:ln>
      </dgm:spPr>
    </dgm:pt>
    <dgm:pt modelId="{4DCD08CB-1C85-A344-90B3-2C273A145AB3}" type="pres">
      <dgm:prSet presAssocID="{1EEC0367-AEC9-1644-8DCA-45AEA163EADD}" presName="image3" presStyleCnt="0"/>
      <dgm:spPr/>
    </dgm:pt>
    <dgm:pt modelId="{8E8806B9-5B89-EF4C-B250-8E238D2E4F5A}" type="pres">
      <dgm:prSet presAssocID="{1EEC0367-AEC9-1644-8DCA-45AEA163EADD}" presName="imageRepeatNode" presStyleLbl="alignAcc1" presStyleIdx="2" presStyleCnt="3"/>
      <dgm:spPr/>
    </dgm:pt>
    <dgm:pt modelId="{C2D1E841-FCE7-F04E-A07F-375D72CB5E62}" type="pres">
      <dgm:prSet presAssocID="{1EEC0367-AEC9-1644-8DCA-45AEA163EADD}" presName="imageaccent3" presStyleCnt="0"/>
      <dgm:spPr/>
    </dgm:pt>
    <dgm:pt modelId="{A6B70B33-071B-C445-A6EE-F7BDE53B05A0}" type="pres">
      <dgm:prSet presAssocID="{1EEC0367-AEC9-1644-8DCA-45AEA163EADD}" presName="accentRepeatNode" presStyleLbl="solidAlignAcc1" presStyleIdx="5" presStyleCnt="6"/>
      <dgm:spPr>
        <a:noFill/>
        <a:ln>
          <a:noFill/>
        </a:ln>
      </dgm:spPr>
    </dgm:pt>
  </dgm:ptLst>
  <dgm:cxnLst>
    <dgm:cxn modelId="{62CB6A00-9D81-B842-8C24-F1365448DB1A}" type="presOf" srcId="{BE91BC3F-6086-C54E-8F65-A0ADE76AFB7D}" destId="{69CBDBDE-43C3-EC46-BCFF-59DE652AAF66}" srcOrd="0" destOrd="0" presId="urn:microsoft.com/office/officeart/2008/layout/HexagonCluster"/>
    <dgm:cxn modelId="{432F7B0A-57CC-0146-8CC9-EC1412DE3287}" type="presOf" srcId="{66F6DAAB-EAD8-CB41-A4AE-E86C147FE78F}" destId="{87D80B6F-E517-4244-A810-689AA8E269D6}" srcOrd="0" destOrd="0" presId="urn:microsoft.com/office/officeart/2008/layout/HexagonCluster"/>
    <dgm:cxn modelId="{970E4321-FD3F-1B4A-AB37-15EAB45EFDCB}" srcId="{BE91BC3F-6086-C54E-8F65-A0ADE76AFB7D}" destId="{C1049CC1-A2A9-EA40-8D9E-E94A85C7DB55}" srcOrd="1" destOrd="0" parTransId="{DADDD000-F99D-5B41-88B3-A786EFF11461}" sibTransId="{2AB6B5D2-1BA7-CE42-93FE-F8F2A4825526}"/>
    <dgm:cxn modelId="{34827D42-1B73-2946-93EF-E19EF0A95CB5}" type="presOf" srcId="{1EEC0367-AEC9-1644-8DCA-45AEA163EADD}" destId="{8E8806B9-5B89-EF4C-B250-8E238D2E4F5A}" srcOrd="0" destOrd="0" presId="urn:microsoft.com/office/officeart/2008/layout/HexagonCluster"/>
    <dgm:cxn modelId="{6300FE78-0242-F549-B572-E174CF8C6182}" srcId="{BE91BC3F-6086-C54E-8F65-A0ADE76AFB7D}" destId="{86F07C35-BAF8-734B-930D-8D6867C6F550}" srcOrd="2" destOrd="0" parTransId="{FD689308-2031-3448-B32E-A5CF213C0C63}" sibTransId="{1EEC0367-AEC9-1644-8DCA-45AEA163EADD}"/>
    <dgm:cxn modelId="{579A1898-892D-564B-890E-38EC53DC1100}" type="presOf" srcId="{2AB6B5D2-1BA7-CE42-93FE-F8F2A4825526}" destId="{D445F001-7BE5-C442-B4A7-EDFF8C37CEAE}" srcOrd="0" destOrd="0" presId="urn:microsoft.com/office/officeart/2008/layout/HexagonCluster"/>
    <dgm:cxn modelId="{F8CF08AD-80BD-8A45-94CE-ADDCEEE388C8}" type="presOf" srcId="{1FE1E5C0-79C7-AC4B-A34E-3E72EBACF414}" destId="{8E5EECE4-BAD9-3B4F-A25F-0A0C51E070C2}" srcOrd="0" destOrd="0" presId="urn:microsoft.com/office/officeart/2008/layout/HexagonCluster"/>
    <dgm:cxn modelId="{60BC27D0-AAAE-A54D-9AA0-C981EF3AB600}" type="presOf" srcId="{C1049CC1-A2A9-EA40-8D9E-E94A85C7DB55}" destId="{56F77BD8-104E-BD44-A1C1-14D66FCF6291}" srcOrd="0" destOrd="0" presId="urn:microsoft.com/office/officeart/2008/layout/HexagonCluster"/>
    <dgm:cxn modelId="{3F6DD2E0-6B93-534B-8E44-175048D8B4E6}" type="presOf" srcId="{86F07C35-BAF8-734B-930D-8D6867C6F550}" destId="{EA70A98D-BC92-F242-8EB2-9BF3E1682EEB}" srcOrd="0" destOrd="0" presId="urn:microsoft.com/office/officeart/2008/layout/HexagonCluster"/>
    <dgm:cxn modelId="{5AB133E4-33D6-4E42-AE78-DB501FCC80AA}" srcId="{BE91BC3F-6086-C54E-8F65-A0ADE76AFB7D}" destId="{66F6DAAB-EAD8-CB41-A4AE-E86C147FE78F}" srcOrd="0" destOrd="0" parTransId="{750658D5-B6FB-424F-8817-A1C2428F24A7}" sibTransId="{1FE1E5C0-79C7-AC4B-A34E-3E72EBACF414}"/>
    <dgm:cxn modelId="{511793C2-7A61-EA44-A60C-665C721CC222}" type="presParOf" srcId="{69CBDBDE-43C3-EC46-BCFF-59DE652AAF66}" destId="{A2A24DAD-ADDD-A242-8050-5CF246BF3C7F}" srcOrd="0" destOrd="0" presId="urn:microsoft.com/office/officeart/2008/layout/HexagonCluster"/>
    <dgm:cxn modelId="{E6745F62-6F81-064F-A120-DFDF54B9E127}" type="presParOf" srcId="{A2A24DAD-ADDD-A242-8050-5CF246BF3C7F}" destId="{87D80B6F-E517-4244-A810-689AA8E269D6}" srcOrd="0" destOrd="0" presId="urn:microsoft.com/office/officeart/2008/layout/HexagonCluster"/>
    <dgm:cxn modelId="{9017F0CB-F9A3-CD4D-9A29-E47475C8E4FE}" type="presParOf" srcId="{69CBDBDE-43C3-EC46-BCFF-59DE652AAF66}" destId="{3A243A97-CE5D-C64F-A585-1825704C9FF6}" srcOrd="1" destOrd="0" presId="urn:microsoft.com/office/officeart/2008/layout/HexagonCluster"/>
    <dgm:cxn modelId="{FA9CB54C-C91A-454F-9576-DA4E5926372A}" type="presParOf" srcId="{3A243A97-CE5D-C64F-A585-1825704C9FF6}" destId="{A01FD49C-64F0-BB44-844B-1A3C1C534CF4}" srcOrd="0" destOrd="0" presId="urn:microsoft.com/office/officeart/2008/layout/HexagonCluster"/>
    <dgm:cxn modelId="{F581AE80-7162-4746-9FD1-6C0AB4987796}" type="presParOf" srcId="{69CBDBDE-43C3-EC46-BCFF-59DE652AAF66}" destId="{0DD34533-0F91-124A-BE78-BDD829418F65}" srcOrd="2" destOrd="0" presId="urn:microsoft.com/office/officeart/2008/layout/HexagonCluster"/>
    <dgm:cxn modelId="{DC88F8F5-A0E4-C245-A56C-07AFAF13B379}" type="presParOf" srcId="{0DD34533-0F91-124A-BE78-BDD829418F65}" destId="{8E5EECE4-BAD9-3B4F-A25F-0A0C51E070C2}" srcOrd="0" destOrd="0" presId="urn:microsoft.com/office/officeart/2008/layout/HexagonCluster"/>
    <dgm:cxn modelId="{8D164F67-F89B-DA42-AF6C-83210A957976}" type="presParOf" srcId="{69CBDBDE-43C3-EC46-BCFF-59DE652AAF66}" destId="{69817E1D-C138-0541-ACAF-AF638B2A16E0}" srcOrd="3" destOrd="0" presId="urn:microsoft.com/office/officeart/2008/layout/HexagonCluster"/>
    <dgm:cxn modelId="{50801EA0-7C7C-914D-86A3-B32D2043114F}" type="presParOf" srcId="{69817E1D-C138-0541-ACAF-AF638B2A16E0}" destId="{4AF05520-3B3E-D542-8A6E-C241545FCF92}" srcOrd="0" destOrd="0" presId="urn:microsoft.com/office/officeart/2008/layout/HexagonCluster"/>
    <dgm:cxn modelId="{687DF166-4862-9544-B0BA-A274BB82AC91}" type="presParOf" srcId="{69CBDBDE-43C3-EC46-BCFF-59DE652AAF66}" destId="{55A4525F-5C72-6848-97D5-47D3D34D8144}" srcOrd="4" destOrd="0" presId="urn:microsoft.com/office/officeart/2008/layout/HexagonCluster"/>
    <dgm:cxn modelId="{6D858900-AD43-2F43-9086-0E5CDD8E8860}" type="presParOf" srcId="{55A4525F-5C72-6848-97D5-47D3D34D8144}" destId="{56F77BD8-104E-BD44-A1C1-14D66FCF6291}" srcOrd="0" destOrd="0" presId="urn:microsoft.com/office/officeart/2008/layout/HexagonCluster"/>
    <dgm:cxn modelId="{B78397AC-7997-8E44-9880-B7532B504DF9}" type="presParOf" srcId="{69CBDBDE-43C3-EC46-BCFF-59DE652AAF66}" destId="{58670EC7-02C3-BF4A-A1BD-8688304BE253}" srcOrd="5" destOrd="0" presId="urn:microsoft.com/office/officeart/2008/layout/HexagonCluster"/>
    <dgm:cxn modelId="{C6E6DC85-B997-8D46-9938-4F53F720AD86}" type="presParOf" srcId="{58670EC7-02C3-BF4A-A1BD-8688304BE253}" destId="{E61BC154-0913-7944-B769-031794B137CC}" srcOrd="0" destOrd="0" presId="urn:microsoft.com/office/officeart/2008/layout/HexagonCluster"/>
    <dgm:cxn modelId="{86B5F6CD-AE4B-8841-8B41-EF8A92B22D43}" type="presParOf" srcId="{69CBDBDE-43C3-EC46-BCFF-59DE652AAF66}" destId="{73109FD4-EBA4-3548-AE3B-E805F4EFAD2B}" srcOrd="6" destOrd="0" presId="urn:microsoft.com/office/officeart/2008/layout/HexagonCluster"/>
    <dgm:cxn modelId="{DA85F35D-0E42-264E-8D3E-6CEE839E96EF}" type="presParOf" srcId="{73109FD4-EBA4-3548-AE3B-E805F4EFAD2B}" destId="{D445F001-7BE5-C442-B4A7-EDFF8C37CEAE}" srcOrd="0" destOrd="0" presId="urn:microsoft.com/office/officeart/2008/layout/HexagonCluster"/>
    <dgm:cxn modelId="{33136A56-16B2-6843-AE82-1F785783D6AE}" type="presParOf" srcId="{69CBDBDE-43C3-EC46-BCFF-59DE652AAF66}" destId="{620A505B-B564-F544-8C7D-D4C0F44F2C17}" srcOrd="7" destOrd="0" presId="urn:microsoft.com/office/officeart/2008/layout/HexagonCluster"/>
    <dgm:cxn modelId="{A980A9BD-1E84-874C-ACEB-E3344CC797A2}" type="presParOf" srcId="{620A505B-B564-F544-8C7D-D4C0F44F2C17}" destId="{5615623D-7E1D-784B-884D-20CBDD322C19}" srcOrd="0" destOrd="0" presId="urn:microsoft.com/office/officeart/2008/layout/HexagonCluster"/>
    <dgm:cxn modelId="{A752410C-0699-EB49-87BD-2033813EEDF4}" type="presParOf" srcId="{69CBDBDE-43C3-EC46-BCFF-59DE652AAF66}" destId="{E28B2FE0-95E0-4C46-9038-F0ACF5FB4AE3}" srcOrd="8" destOrd="0" presId="urn:microsoft.com/office/officeart/2008/layout/HexagonCluster"/>
    <dgm:cxn modelId="{6D3AD578-5C23-A641-B1CE-244A61F6B755}" type="presParOf" srcId="{E28B2FE0-95E0-4C46-9038-F0ACF5FB4AE3}" destId="{EA70A98D-BC92-F242-8EB2-9BF3E1682EEB}" srcOrd="0" destOrd="0" presId="urn:microsoft.com/office/officeart/2008/layout/HexagonCluster"/>
    <dgm:cxn modelId="{09CEA207-C7D8-C247-93CF-0FE34A3C5B87}" type="presParOf" srcId="{69CBDBDE-43C3-EC46-BCFF-59DE652AAF66}" destId="{0D722C65-43E5-4840-ADCB-89696AEF1440}" srcOrd="9" destOrd="0" presId="urn:microsoft.com/office/officeart/2008/layout/HexagonCluster"/>
    <dgm:cxn modelId="{73EF9647-6AC6-2F4D-953E-E48BDB535A94}" type="presParOf" srcId="{0D722C65-43E5-4840-ADCB-89696AEF1440}" destId="{26A51CBB-D1E5-B141-9084-113D13A3FE99}" srcOrd="0" destOrd="0" presId="urn:microsoft.com/office/officeart/2008/layout/HexagonCluster"/>
    <dgm:cxn modelId="{A0FD107F-ACCA-A948-8484-29A8B47AF135}" type="presParOf" srcId="{69CBDBDE-43C3-EC46-BCFF-59DE652AAF66}" destId="{4DCD08CB-1C85-A344-90B3-2C273A145AB3}" srcOrd="10" destOrd="0" presId="urn:microsoft.com/office/officeart/2008/layout/HexagonCluster"/>
    <dgm:cxn modelId="{D8D6D095-F520-6440-9B4C-3BDD74E480C5}" type="presParOf" srcId="{4DCD08CB-1C85-A344-90B3-2C273A145AB3}" destId="{8E8806B9-5B89-EF4C-B250-8E238D2E4F5A}" srcOrd="0" destOrd="0" presId="urn:microsoft.com/office/officeart/2008/layout/HexagonCluster"/>
    <dgm:cxn modelId="{B5A76B4C-21D5-8746-95F2-E71BC788BD04}" type="presParOf" srcId="{69CBDBDE-43C3-EC46-BCFF-59DE652AAF66}" destId="{C2D1E841-FCE7-F04E-A07F-375D72CB5E62}" srcOrd="11" destOrd="0" presId="urn:microsoft.com/office/officeart/2008/layout/HexagonCluster"/>
    <dgm:cxn modelId="{45B803F0-43D1-2846-90DE-0B41652810C7}" type="presParOf" srcId="{C2D1E841-FCE7-F04E-A07F-375D72CB5E62}" destId="{A6B70B33-071B-C445-A6EE-F7BDE53B05A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175D-5CE9-1049-852E-411298BEFBEB}">
      <dsp:nvSpPr>
        <dsp:cNvPr id="0" name=""/>
        <dsp:cNvSpPr/>
      </dsp:nvSpPr>
      <dsp:spPr>
        <a:xfrm>
          <a:off x="1473249" y="1683850"/>
          <a:ext cx="1189414" cy="1025482"/>
        </a:xfrm>
        <a:prstGeom prst="hexagon">
          <a:avLst>
            <a:gd name="adj" fmla="val 25000"/>
            <a:gd name="vf" fmla="val 115470"/>
          </a:avLst>
        </a:prstGeom>
        <a:solidFill>
          <a:srgbClr val="041E42"/>
        </a:solidFill>
        <a:ln w="12700" cap="flat" cmpd="sng" algn="ctr">
          <a:solidFill>
            <a:srgbClr val="041E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Climate and Health</a:t>
          </a:r>
        </a:p>
      </dsp:txBody>
      <dsp:txXfrm>
        <a:off x="1657824" y="1842986"/>
        <a:ext cx="820264" cy="707210"/>
      </dsp:txXfrm>
    </dsp:sp>
    <dsp:sp modelId="{6C5D8787-D673-F445-A936-96D2957E1117}">
      <dsp:nvSpPr>
        <dsp:cNvPr id="0" name=""/>
        <dsp:cNvSpPr/>
      </dsp:nvSpPr>
      <dsp:spPr>
        <a:xfrm>
          <a:off x="1504148" y="2136580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C58BA-1D46-E940-8DC6-AD1895BB7C5A}">
      <dsp:nvSpPr>
        <dsp:cNvPr id="0" name=""/>
        <dsp:cNvSpPr/>
      </dsp:nvSpPr>
      <dsp:spPr>
        <a:xfrm>
          <a:off x="456533" y="1133043"/>
          <a:ext cx="1189414" cy="102548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A1729-4F20-0E40-AE5F-FB497FD95DCE}">
      <dsp:nvSpPr>
        <dsp:cNvPr id="0" name=""/>
        <dsp:cNvSpPr/>
      </dsp:nvSpPr>
      <dsp:spPr>
        <a:xfrm>
          <a:off x="1266265" y="2023058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F2F76-1710-FB4B-8370-F6B7CBFE31EF}">
      <dsp:nvSpPr>
        <dsp:cNvPr id="0" name=""/>
        <dsp:cNvSpPr/>
      </dsp:nvSpPr>
      <dsp:spPr>
        <a:xfrm>
          <a:off x="2486579" y="1120851"/>
          <a:ext cx="1189414" cy="1025482"/>
        </a:xfrm>
        <a:prstGeom prst="hexagon">
          <a:avLst>
            <a:gd name="adj" fmla="val 25000"/>
            <a:gd name="vf" fmla="val 115470"/>
          </a:avLst>
        </a:prstGeom>
        <a:solidFill>
          <a:srgbClr val="004F71"/>
        </a:solidFill>
        <a:ln w="12700" cap="flat" cmpd="sng" algn="ctr">
          <a:solidFill>
            <a:srgbClr val="004F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Global One Health</a:t>
          </a:r>
        </a:p>
      </dsp:txBody>
      <dsp:txXfrm>
        <a:off x="2671154" y="1279987"/>
        <a:ext cx="820264" cy="707210"/>
      </dsp:txXfrm>
    </dsp:sp>
    <dsp:sp modelId="{4812304C-96C6-7645-90FE-1912BC86278B}">
      <dsp:nvSpPr>
        <dsp:cNvPr id="0" name=""/>
        <dsp:cNvSpPr/>
      </dsp:nvSpPr>
      <dsp:spPr>
        <a:xfrm>
          <a:off x="3299698" y="2009783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CEC22-D7D6-6749-A659-6A14DB961019}">
      <dsp:nvSpPr>
        <dsp:cNvPr id="0" name=""/>
        <dsp:cNvSpPr/>
      </dsp:nvSpPr>
      <dsp:spPr>
        <a:xfrm>
          <a:off x="3499909" y="1683850"/>
          <a:ext cx="1189414" cy="102548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3578D-000C-B14C-B113-A0745E5CFAD0}">
      <dsp:nvSpPr>
        <dsp:cNvPr id="0" name=""/>
        <dsp:cNvSpPr/>
      </dsp:nvSpPr>
      <dsp:spPr>
        <a:xfrm>
          <a:off x="3530809" y="2136580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123AD-E56A-7E4E-8C75-E1178B7DACF5}">
      <dsp:nvSpPr>
        <dsp:cNvPr id="0" name=""/>
        <dsp:cNvSpPr/>
      </dsp:nvSpPr>
      <dsp:spPr>
        <a:xfrm>
          <a:off x="1473249" y="560290"/>
          <a:ext cx="1189414" cy="1025482"/>
        </a:xfrm>
        <a:prstGeom prst="hexagon">
          <a:avLst>
            <a:gd name="adj" fmla="val 25000"/>
            <a:gd name="vf" fmla="val 115470"/>
          </a:avLst>
        </a:prstGeom>
        <a:solidFill>
          <a:srgbClr val="D50032"/>
        </a:solidFill>
        <a:ln w="12700" cap="flat" cmpd="sng" algn="ctr">
          <a:solidFill>
            <a:srgbClr val="D500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Global Health</a:t>
          </a:r>
        </a:p>
      </dsp:txBody>
      <dsp:txXfrm>
        <a:off x="1657824" y="719426"/>
        <a:ext cx="820264" cy="707210"/>
      </dsp:txXfrm>
    </dsp:sp>
    <dsp:sp modelId="{DD6271E3-A9E3-B449-AEA0-C5F2503E3264}">
      <dsp:nvSpPr>
        <dsp:cNvPr id="0" name=""/>
        <dsp:cNvSpPr/>
      </dsp:nvSpPr>
      <dsp:spPr>
        <a:xfrm>
          <a:off x="2279596" y="582506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1278F-859D-6C44-8105-048B6A7A5009}">
      <dsp:nvSpPr>
        <dsp:cNvPr id="0" name=""/>
        <dsp:cNvSpPr/>
      </dsp:nvSpPr>
      <dsp:spPr>
        <a:xfrm>
          <a:off x="2486579" y="0"/>
          <a:ext cx="1189414" cy="102548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EB6FF-75A1-AA4C-B161-26B3388F7491}">
      <dsp:nvSpPr>
        <dsp:cNvPr id="0" name=""/>
        <dsp:cNvSpPr/>
      </dsp:nvSpPr>
      <dsp:spPr>
        <a:xfrm>
          <a:off x="2521711" y="450291"/>
          <a:ext cx="139258" cy="12002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80B6F-E517-4244-A810-689AA8E269D6}">
      <dsp:nvSpPr>
        <dsp:cNvPr id="0" name=""/>
        <dsp:cNvSpPr/>
      </dsp:nvSpPr>
      <dsp:spPr>
        <a:xfrm>
          <a:off x="1080857" y="1792941"/>
          <a:ext cx="1264449" cy="1090176"/>
        </a:xfrm>
        <a:prstGeom prst="hexagon">
          <a:avLst>
            <a:gd name="adj" fmla="val 25000"/>
            <a:gd name="vf" fmla="val 115470"/>
          </a:avLst>
        </a:prstGeom>
        <a:solidFill>
          <a:srgbClr val="004F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Large-Scale Population and Cohort Studies to Understand Disease and Interventions</a:t>
          </a:r>
        </a:p>
      </dsp:txBody>
      <dsp:txXfrm>
        <a:off x="1277076" y="1962116"/>
        <a:ext cx="872011" cy="751826"/>
      </dsp:txXfrm>
    </dsp:sp>
    <dsp:sp modelId="{A01FD49C-64F0-BB44-844B-1A3C1C534CF4}">
      <dsp:nvSpPr>
        <dsp:cNvPr id="0" name=""/>
        <dsp:cNvSpPr/>
      </dsp:nvSpPr>
      <dsp:spPr>
        <a:xfrm>
          <a:off x="1113705" y="2274232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EECE4-BAD9-3B4F-A25F-0A0C51E070C2}">
      <dsp:nvSpPr>
        <dsp:cNvPr id="0" name=""/>
        <dsp:cNvSpPr/>
      </dsp:nvSpPr>
      <dsp:spPr>
        <a:xfrm>
          <a:off x="0" y="1207386"/>
          <a:ext cx="1264449" cy="10901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05520-3B3E-D542-8A6E-C241545FCF92}">
      <dsp:nvSpPr>
        <dsp:cNvPr id="0" name=""/>
        <dsp:cNvSpPr/>
      </dsp:nvSpPr>
      <dsp:spPr>
        <a:xfrm>
          <a:off x="860815" y="2153549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77BD8-104E-BD44-A1C1-14D66FCF6291}">
      <dsp:nvSpPr>
        <dsp:cNvPr id="0" name=""/>
        <dsp:cNvSpPr/>
      </dsp:nvSpPr>
      <dsp:spPr>
        <a:xfrm>
          <a:off x="2158114" y="1194425"/>
          <a:ext cx="1264449" cy="1090176"/>
        </a:xfrm>
        <a:prstGeom prst="hexagon">
          <a:avLst>
            <a:gd name="adj" fmla="val 25000"/>
            <a:gd name="vf" fmla="val 115470"/>
          </a:avLst>
        </a:prstGeom>
        <a:solidFill>
          <a:srgbClr val="D50032"/>
        </a:solidFill>
        <a:ln w="12700" cap="flat" cmpd="sng" algn="ctr">
          <a:solidFill>
            <a:srgbClr val="D500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Prevention, Early Diagnosis and Therapeutic Development</a:t>
          </a:r>
        </a:p>
      </dsp:txBody>
      <dsp:txXfrm>
        <a:off x="2354333" y="1363600"/>
        <a:ext cx="872011" cy="751826"/>
      </dsp:txXfrm>
    </dsp:sp>
    <dsp:sp modelId="{E61BC154-0913-7944-B769-031794B137CC}">
      <dsp:nvSpPr>
        <dsp:cNvPr id="0" name=""/>
        <dsp:cNvSpPr/>
      </dsp:nvSpPr>
      <dsp:spPr>
        <a:xfrm>
          <a:off x="3022529" y="2139436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5F001-7BE5-C442-B4A7-EDFF8C37CEAE}">
      <dsp:nvSpPr>
        <dsp:cNvPr id="0" name=""/>
        <dsp:cNvSpPr/>
      </dsp:nvSpPr>
      <dsp:spPr>
        <a:xfrm>
          <a:off x="3235371" y="1792941"/>
          <a:ext cx="1264449" cy="10901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5623D-7E1D-784B-884D-20CBDD322C19}">
      <dsp:nvSpPr>
        <dsp:cNvPr id="0" name=""/>
        <dsp:cNvSpPr/>
      </dsp:nvSpPr>
      <dsp:spPr>
        <a:xfrm>
          <a:off x="3268219" y="2274232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A98D-BC92-F242-8EB2-9BF3E1682EEB}">
      <dsp:nvSpPr>
        <dsp:cNvPr id="0" name=""/>
        <dsp:cNvSpPr/>
      </dsp:nvSpPr>
      <dsp:spPr>
        <a:xfrm>
          <a:off x="1080857" y="598500"/>
          <a:ext cx="1264449" cy="1090176"/>
        </a:xfrm>
        <a:prstGeom prst="hexagon">
          <a:avLst>
            <a:gd name="adj" fmla="val 25000"/>
            <a:gd name="vf" fmla="val 115470"/>
          </a:avLst>
        </a:prstGeom>
        <a:solidFill>
          <a:srgbClr val="041E42"/>
        </a:solidFill>
        <a:ln w="12700" cap="flat" cmpd="sng" algn="ctr">
          <a:solidFill>
            <a:srgbClr val="041E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Source Sans Pro Light" panose="020B0403030403020204" pitchFamily="34" charset="0"/>
              <a:ea typeface="Source Sans Pro Light" panose="020B0403030403020204" pitchFamily="34" charset="0"/>
            </a:rPr>
            <a:t>Lifelong Health</a:t>
          </a:r>
        </a:p>
      </dsp:txBody>
      <dsp:txXfrm>
        <a:off x="1277076" y="767675"/>
        <a:ext cx="872011" cy="751826"/>
      </dsp:txXfrm>
    </dsp:sp>
    <dsp:sp modelId="{26A51CBB-D1E5-B141-9084-113D13A3FE99}">
      <dsp:nvSpPr>
        <dsp:cNvPr id="0" name=""/>
        <dsp:cNvSpPr/>
      </dsp:nvSpPr>
      <dsp:spPr>
        <a:xfrm>
          <a:off x="1938072" y="622118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06B9-5B89-EF4C-B250-8E238D2E4F5A}">
      <dsp:nvSpPr>
        <dsp:cNvPr id="0" name=""/>
        <dsp:cNvSpPr/>
      </dsp:nvSpPr>
      <dsp:spPr>
        <a:xfrm>
          <a:off x="2158114" y="2863"/>
          <a:ext cx="1264449" cy="10901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0B33-071B-C445-A6EE-F7BDE53B05A0}">
      <dsp:nvSpPr>
        <dsp:cNvPr id="0" name=""/>
        <dsp:cNvSpPr/>
      </dsp:nvSpPr>
      <dsp:spPr>
        <a:xfrm>
          <a:off x="2195462" y="481562"/>
          <a:ext cx="148044" cy="12759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E2AE-4FA0-44DE-BA57-9AE4215417A7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06A0-623D-4A3D-8BFE-BE0347C4A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1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offer three types of scholarship support: Undergraduate Scholarship, Academic Scholarship and Overseas-exchange Scholarship.</a:t>
            </a:r>
          </a:p>
          <a:p>
            <a:r>
              <a:rPr lang="en-AU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scholarship will be reviewed and given on the condition that the student meets the requirements for satisfactory progress toward a degree and follows the rules of the ZJU-UoE Institute. For the undergraduate Scholarship, there are four rates for tuition fee waivers varied from students. And the Academic Scholarship and Oversea-exchange Scholarship will be assessed by performance during academic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3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are the requirements that you must have (or be predicted to attain) to be considered for entry. Meeting the entry requirement does not guarantee a place on the 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2BC0-25B0-310D-2F88-036B583C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502B9-F829-35B4-C040-4BE48A300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E8C11-A9C6-1600-6935-FD5F410B2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1725F-C070-48D4-6601-CB584E64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FA-B26A-4B8F-8D6D-2A52CBC0679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4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Gill - agents are not interested in online masters, as they are not </a:t>
            </a:r>
            <a:r>
              <a:rPr lang="en-GB" sz="1200" err="1">
                <a:effectLst/>
                <a:latin typeface="Segoe UI" panose="020B0502040204020203" pitchFamily="34" charset="0"/>
              </a:rPr>
              <a:t>commisionable</a:t>
            </a:r>
            <a:r>
              <a:rPr lang="en-GB" sz="1200">
                <a:effectLst/>
                <a:latin typeface="Segoe UI" panose="020B0502040204020203" pitchFamily="34" charset="0"/>
              </a:rPr>
              <a:t>, as such it may be better to mention just in passing, no need to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Links to a page with the on campus programme, will be amended on Monday to reflect the PGT review</a:t>
            </a:r>
            <a:endParaRPr lang="en-GB" sz="120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0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Notes for addition information on </a:t>
            </a:r>
            <a:r>
              <a:rPr lang="en-US" err="1">
                <a:ea typeface="Calibri"/>
                <a:cs typeface="Calibri"/>
              </a:rPr>
              <a:t>Zheijang</a:t>
            </a:r>
            <a:r>
              <a:rPr lang="en-US">
                <a:ea typeface="Calibri"/>
                <a:cs typeface="Calibri"/>
              </a:rPr>
              <a:t> masters: </a:t>
            </a:r>
            <a:endParaRPr lang="en-US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41E41"/>
                </a:solidFill>
              </a:rPr>
              <a:t>One year </a:t>
            </a:r>
            <a:r>
              <a:rPr lang="en-US" err="1">
                <a:solidFill>
                  <a:srgbClr val="041E41"/>
                </a:solidFill>
              </a:rPr>
              <a:t>MScR</a:t>
            </a:r>
            <a:r>
              <a:rPr lang="en-US">
                <a:solidFill>
                  <a:srgbClr val="041E41"/>
                </a:solidFill>
              </a:rPr>
              <a:t> pathway aligned to Edinburgh Biomedical </a:t>
            </a:r>
            <a:r>
              <a:rPr lang="en-US" err="1">
                <a:solidFill>
                  <a:srgbClr val="041E41"/>
                </a:solidFill>
              </a:rPr>
              <a:t>MScR</a:t>
            </a:r>
            <a:r>
              <a:rPr lang="en-US">
                <a:solidFill>
                  <a:srgbClr val="041E41"/>
                </a:solidFill>
              </a:rPr>
              <a:t> structure </a:t>
            </a:r>
            <a:endParaRPr lang="en-US">
              <a:ea typeface="Calibri"/>
              <a:cs typeface="Calibri"/>
            </a:endParaRPr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041E41"/>
                </a:solidFill>
              </a:rPr>
              <a:t>Approximately 180k RMB tuition fee </a:t>
            </a:r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041E41"/>
                </a:solidFill>
              </a:rPr>
              <a:t>Scholarship opportunities </a:t>
            </a:r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041E41"/>
                </a:solidFill>
              </a:rPr>
              <a:t>Strong progression opportunities into PhD and research careers </a:t>
            </a:r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041E41"/>
                </a:solidFill>
              </a:rPr>
              <a:t>Internationally connected research environment</a:t>
            </a:r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041E41"/>
                </a:solidFill>
                <a:ea typeface="Calibri"/>
                <a:cs typeface="Calibri"/>
              </a:rPr>
              <a:t>****NB!: at this point in the recruitment cycle the </a:t>
            </a:r>
            <a:r>
              <a:rPr lang="en-US" err="1">
                <a:solidFill>
                  <a:srgbClr val="041E41"/>
                </a:solidFill>
                <a:ea typeface="Calibri"/>
                <a:cs typeface="Calibri"/>
              </a:rPr>
              <a:t>programme</a:t>
            </a:r>
            <a:r>
              <a:rPr lang="en-US">
                <a:solidFill>
                  <a:srgbClr val="041E41"/>
                </a:solidFill>
                <a:ea typeface="Calibri"/>
                <a:cs typeface="Calibri"/>
              </a:rPr>
              <a:t> is only accepting application from Chinese nationals****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FA-B26A-4B8F-8D6D-2A52CBC0679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2BC0-25B0-310D-2F88-036B583C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502B9-F829-35B4-C040-4BE48A300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E8C11-A9C6-1600-6935-FD5F410B2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1725F-C070-48D4-6601-CB584E64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FA-B26A-4B8F-8D6D-2A52CBC0679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2BC0-25B0-310D-2F88-036B583C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502B9-F829-35B4-C040-4BE48A300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E8C11-A9C6-1600-6935-FD5F410B2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1725F-C070-48D4-6601-CB584E64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FA-B26A-4B8F-8D6D-2A52CBC0679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6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06A0-623D-4A3D-8BFE-BE0347C4AA5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6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00D8-501C-43A8-9ABB-10A4C6E81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82BE4-D4B8-4A5E-A623-28CA75943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B1675-B266-4AC1-A998-EB9D0D4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5444-EE15-47C3-9EAE-49C5ED28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95AC-3544-43EE-91B0-27E9AD07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2877-E2CE-45B4-AA22-CB843DE0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FA7A5-B0F0-4488-94E4-3D8FD34BF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F708-3292-43F5-82A8-6DB03859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832D-90A8-4607-9725-A26B091A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21A7-993E-4F25-AEF2-CF9DEDBB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4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E22FB-2B66-43BC-9419-F6A597ACC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4D24B-6D1E-4463-8C3F-1E91AD5CD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5697-5694-471F-AD7E-AA7C5447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5C49-9A42-4B2D-80ED-91EABFCB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65344-FC40-4EEA-85B2-E54C31BD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0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corporat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00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corporate titl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383280"/>
            <a:ext cx="7650162" cy="1107996"/>
          </a:xfrm>
        </p:spPr>
        <p:txBody>
          <a:bodyPr anchor="t" anchorCtr="0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9771" y="-1245"/>
            <a:ext cx="2352229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00" y="6037200"/>
            <a:ext cx="2532732" cy="7236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CE69D1-E708-BE4B-F21E-FE4BDF12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643448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Person’s Name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D99A91-947C-6AE2-684B-357864E8A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4121346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err="1"/>
              <a:t>Persons.name@ed.ac.uk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5AA8-00B6-4566-92ED-76094D3E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4505-400B-4EFC-B228-F9A9E87B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E4F2-2BF3-45ED-ABCD-FE57C12D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1589-9432-4DD2-BE5A-D2FC3B00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B9E5-D46A-4F8E-8D9E-DE455D4A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B4E-29AF-4F41-AB0C-DFB09970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DD677-CDD0-4102-A4F1-7F7F3F51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60A37-DC9F-4174-917F-6E1CF162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9BCE-DF3A-4D44-8C45-CEC27E69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D371-95D4-4553-B56C-38E60E43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4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F339-AB5F-431B-9507-AB1F934B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85401-9548-4AC0-B49A-76D002F3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2941A-F94F-4EA9-9D1B-18FA333AE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3789-E283-4293-A1B5-CFC7A59C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23081-51C3-414A-BA46-0A0DC488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D566-A7C5-4215-9B4D-1C51FB60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5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E5B4-81F0-4EDB-964F-F6BEBD56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73BFC-3565-4062-8492-B323A45EA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7501C-C645-4156-9DD6-DA0151D7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C2C2C-1A36-454E-A3A3-09615FAB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51801-F4EC-4787-A0C8-438294F5C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B70AB-3CBC-4BDE-A207-4A00C74C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8A76D-1663-4515-B9DC-B15FF252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5D4BD-FADE-4E83-8B4C-F129A265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0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C129-28D1-4197-A920-50958006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7F9B8-C2CA-492C-A19A-2F62223E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E688A-12A9-4F68-8D08-99A1BD33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2982D-95C6-4EE8-A9E3-C34FA202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B3C21-DEA2-4A78-B372-7C87D6C0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37C18-F94B-4DF9-B9A7-29B8FC72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8F40-944B-472F-8843-050D52E7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2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36D-314E-49E9-B21D-5F017A32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7C0D8-6B87-4248-8FBF-3039008B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1E305-4398-4C63-A17C-1596803C0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7D89F-67DE-4B63-91B2-84DA1999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45324-4FDD-4173-9D6E-5EEDF765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BE680-EA9E-4D19-A160-3D92C12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5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CB88-76A6-4E28-8EE8-462A3604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BC65-EA98-4780-AF00-9AE7CE9DF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F1270-841B-4AF7-8AF3-F7540F62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10EDD-2819-4A63-9086-10BD9C8F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F8B7-4906-432D-AF30-3DEE4606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9DA36-C77D-4BE2-A881-4C757375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4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A35A3-FCFE-408D-90EF-5025D0C4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A666-9131-415D-9817-9E45D585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2E85-13D2-4B7B-A508-B04659838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C09F-D8A3-493A-8031-67C21929E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DD17-1B3F-491A-957B-F22C0C5A2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0CB-469D-462F-9FA0-8481B01FD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694-6F65-4724-B7C2-63AB01EC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microsoft.com/office/2018/10/relationships/comments" Target="../comments/modernComment_263_D2793E6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18/10/relationships/comments" Target="../comments/modernComment_14A_EBDAE1C2.xm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microsoft.com/office/2018/10/relationships/comments" Target="../comments/modernComment_134_52F2AB8C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microsoft.com/office/2018/10/relationships/comments" Target="../comments/modernComment_102_6C82B01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18/10/relationships/comments" Target="../comments/modernComment_284_DB3E1CD0.xm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.sv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microsoft.com/office/2018/10/relationships/comments" Target="../comments/modernComment_106_E11312E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80.jpe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17" Type="http://schemas.openxmlformats.org/officeDocument/2006/relationships/image" Target="../media/image76.jpeg"/><Relationship Id="rId2" Type="http://schemas.openxmlformats.org/officeDocument/2006/relationships/image" Target="../media/image65.jpeg"/><Relationship Id="rId16" Type="http://schemas.openxmlformats.org/officeDocument/2006/relationships/image" Target="../media/image75.sv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19" Type="http://schemas.openxmlformats.org/officeDocument/2006/relationships/image" Target="../media/image78.jpeg"/><Relationship Id="rId4" Type="http://schemas.openxmlformats.org/officeDocument/2006/relationships/image" Target="../media/image2.svg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4.sv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11" Type="http://schemas.openxmlformats.org/officeDocument/2006/relationships/image" Target="../media/image3.png"/><Relationship Id="rId5" Type="http://schemas.openxmlformats.org/officeDocument/2006/relationships/image" Target="../media/image84.png"/><Relationship Id="rId10" Type="http://schemas.openxmlformats.org/officeDocument/2006/relationships/image" Target="../media/image2.svg"/><Relationship Id="rId4" Type="http://schemas.openxmlformats.org/officeDocument/2006/relationships/image" Target="../media/image83.svg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22B_7354F7BD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9.jpeg"/><Relationship Id="rId7" Type="http://schemas.openxmlformats.org/officeDocument/2006/relationships/image" Target="../media/image2.sv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microsoft.com/office/2018/10/relationships/comments" Target="../comments/modernComment_14E_50E4C26A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svg"/><Relationship Id="rId18" Type="http://schemas.openxmlformats.org/officeDocument/2006/relationships/image" Target="../media/image3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12" Type="http://schemas.openxmlformats.org/officeDocument/2006/relationships/image" Target="../media/image102.png"/><Relationship Id="rId17" Type="http://schemas.openxmlformats.org/officeDocument/2006/relationships/image" Target="../media/image2.svg"/><Relationship Id="rId2" Type="http://schemas.openxmlformats.org/officeDocument/2006/relationships/image" Target="../media/image9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5" Type="http://schemas.openxmlformats.org/officeDocument/2006/relationships/image" Target="../media/image105.svg"/><Relationship Id="rId10" Type="http://schemas.openxmlformats.org/officeDocument/2006/relationships/image" Target="../media/image100.png"/><Relationship Id="rId19" Type="http://schemas.openxmlformats.org/officeDocument/2006/relationships/image" Target="../media/image4.svg"/><Relationship Id="rId4" Type="http://schemas.openxmlformats.org/officeDocument/2006/relationships/image" Target="../media/image94.png"/><Relationship Id="rId9" Type="http://schemas.openxmlformats.org/officeDocument/2006/relationships/image" Target="../media/image99.svg"/><Relationship Id="rId1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svg"/><Relationship Id="rId18" Type="http://schemas.openxmlformats.org/officeDocument/2006/relationships/image" Target="../media/image122.png"/><Relationship Id="rId3" Type="http://schemas.openxmlformats.org/officeDocument/2006/relationships/image" Target="../media/image107.svg"/><Relationship Id="rId21" Type="http://schemas.openxmlformats.org/officeDocument/2006/relationships/image" Target="../media/image2.svg"/><Relationship Id="rId7" Type="http://schemas.openxmlformats.org/officeDocument/2006/relationships/image" Target="../media/image111.svg"/><Relationship Id="rId12" Type="http://schemas.openxmlformats.org/officeDocument/2006/relationships/image" Target="../media/image116.png"/><Relationship Id="rId17" Type="http://schemas.openxmlformats.org/officeDocument/2006/relationships/image" Target="../media/image121.sv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svg"/><Relationship Id="rId5" Type="http://schemas.openxmlformats.org/officeDocument/2006/relationships/image" Target="../media/image109.svg"/><Relationship Id="rId15" Type="http://schemas.openxmlformats.org/officeDocument/2006/relationships/image" Target="../media/image119.svg"/><Relationship Id="rId23" Type="http://schemas.openxmlformats.org/officeDocument/2006/relationships/image" Target="../media/image4.svg"/><Relationship Id="rId10" Type="http://schemas.openxmlformats.org/officeDocument/2006/relationships/image" Target="../media/image114.png"/><Relationship Id="rId19" Type="http://schemas.openxmlformats.org/officeDocument/2006/relationships/image" Target="../media/image123.svg"/><Relationship Id="rId4" Type="http://schemas.openxmlformats.org/officeDocument/2006/relationships/image" Target="../media/image108.png"/><Relationship Id="rId9" Type="http://schemas.openxmlformats.org/officeDocument/2006/relationships/image" Target="../media/image113.svg"/><Relationship Id="rId14" Type="http://schemas.openxmlformats.org/officeDocument/2006/relationships/image" Target="../media/image118.png"/><Relationship Id="rId2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.sv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microsoft.com/office/2018/10/relationships/comments" Target="../comments/modernComment_26E_36186B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42.svg"/><Relationship Id="rId4" Type="http://schemas.openxmlformats.org/officeDocument/2006/relationships/image" Target="../media/image2.sv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18/10/relationships/comments" Target="../comments/modernComment_280_7CE76B1E.xml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2.png"/><Relationship Id="rId5" Type="http://schemas.openxmlformats.org/officeDocument/2006/relationships/image" Target="../media/image20.jpeg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18/10/relationships/comments" Target="../comments/modernComment_158_11884B89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18/10/relationships/comments" Target="../comments/modernComment_149_FB8FDEA9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7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D5E7689F-44B3-497D-BC68-F4E71C65D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1" y="415787"/>
            <a:ext cx="12084000" cy="64422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7D344F-5155-4CA9-BC4B-7B9374192978}"/>
              </a:ext>
            </a:extLst>
          </p:cNvPr>
          <p:cNvSpPr/>
          <p:nvPr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BB9DC-95DE-48CA-A6C7-F86903131822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675778-0C25-467C-8BEC-01FB54F2D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7" name="Graphic 12">
            <a:extLst>
              <a:ext uri="{FF2B5EF4-FFF2-40B4-BE49-F238E27FC236}">
                <a16:creationId xmlns:a16="http://schemas.microsoft.com/office/drawing/2014/main" id="{3C67B11E-BBB3-4A3D-9520-BD346A969E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A89913-A572-475B-9DAD-DEE925CCB3F1}"/>
              </a:ext>
            </a:extLst>
          </p:cNvPr>
          <p:cNvSpPr/>
          <p:nvPr/>
        </p:nvSpPr>
        <p:spPr>
          <a:xfrm>
            <a:off x="108000" y="5950800"/>
            <a:ext cx="12084000" cy="9072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E63CA3C-AAA5-44F3-B9A6-893A1E2FD9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8000" y="6042581"/>
            <a:ext cx="2532732" cy="723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94AB4-6A9E-4EB5-9157-E8EBD84EE30B}"/>
              </a:ext>
            </a:extLst>
          </p:cNvPr>
          <p:cNvSpPr txBox="1"/>
          <p:nvPr/>
        </p:nvSpPr>
        <p:spPr>
          <a:xfrm>
            <a:off x="515938" y="6127401"/>
            <a:ext cx="9980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College of Medicine and Veterinary Medicine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Wednesday 28 May 2026</a:t>
            </a:r>
            <a:endParaRPr lang="en-GB" sz="10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611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BA93-859A-3EB9-99E3-90058AA48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C7758F-5AB3-436D-8C2A-680D3137CA11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DBA565-0460-42CA-ACD8-C3F3AF529C4D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3341D67-57E9-4199-9790-1872B5019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81821AE-7F63-463B-8D3A-C65FC64A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7AE5A-2E26-4594-9919-296CE25E0D0A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Postgraduate Study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Masters by Research (taught format)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2A845-2DA8-4B56-BE89-8DD168AADDED}"/>
              </a:ext>
            </a:extLst>
          </p:cNvPr>
          <p:cNvSpPr/>
          <p:nvPr/>
        </p:nvSpPr>
        <p:spPr>
          <a:xfrm>
            <a:off x="6230256" y="1529475"/>
            <a:ext cx="5189510" cy="2769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MScR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 Regenerative Medicine and Tissue Repair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Cross-disciplinary training across regenerative medicine, stem cell biology and tissue repair, through two research projects and a grant proposal writing component that mirrors real research practice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MScR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 Reproductive Science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004F71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Working at the interface of fundamental science and clinical research, gaining cross-disciplinary expertise across reproductive sciences, cancer, inflammation and developmental biology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88E61B-1CCC-434A-A4E2-E54A511F8378}"/>
              </a:ext>
            </a:extLst>
          </p:cNvPr>
          <p:cNvSpPr/>
          <p:nvPr/>
        </p:nvSpPr>
        <p:spPr>
          <a:xfrm>
            <a:off x="439765" y="1529475"/>
            <a:ext cx="5189510" cy="365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MScR Biomedical Science (Life Science)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Completing two 20-week research projects across the breadth of biomedical sciences, supported by structured core training to build your skills from day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MScR Integrative Biomedical Science (based in China)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Completing two 20-week research projects at the cutting-edge of biomedical and bioinformatics research, based at our joint institute with Zhejiang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MScR Integrative Neuroscience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Exploring neuroscience at every level, from molecular and cellular to cognitive and computational, in a programme designed to prepare students for doctoral research or a career in the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3B7F9-69DE-4496-B8FD-42371834D85F}"/>
              </a:ext>
            </a:extLst>
          </p:cNvPr>
          <p:cNvSpPr/>
          <p:nvPr/>
        </p:nvSpPr>
        <p:spPr>
          <a:xfrm>
            <a:off x="6230965" y="4929037"/>
            <a:ext cx="53184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Delivered over 12 months with emphasis placed firmly on enhancing research ski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ll set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E2DAC-642B-4B24-BB4F-A584C8330456}"/>
              </a:ext>
            </a:extLst>
          </p:cNvPr>
          <p:cNvGrpSpPr/>
          <p:nvPr/>
        </p:nvGrpSpPr>
        <p:grpSpPr>
          <a:xfrm>
            <a:off x="8429625" y="0"/>
            <a:ext cx="3762375" cy="907200"/>
            <a:chOff x="8429625" y="357398"/>
            <a:chExt cx="3762375" cy="9072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16EA35-2C91-4AD9-907C-C98BEBB75D41}"/>
                </a:ext>
              </a:extLst>
            </p:cNvPr>
            <p:cNvSpPr/>
            <p:nvPr/>
          </p:nvSpPr>
          <p:spPr>
            <a:xfrm>
              <a:off x="8429625" y="357398"/>
              <a:ext cx="3762375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B7B13-7EB8-4ED6-94D8-53B1EA6A2ADC}"/>
                </a:ext>
              </a:extLst>
            </p:cNvPr>
            <p:cNvSpPr txBox="1"/>
            <p:nvPr/>
          </p:nvSpPr>
          <p:spPr>
            <a:xfrm>
              <a:off x="8710331" y="484856"/>
              <a:ext cx="2165817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en-GB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All CMVM Masters Programmes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6BA593-52D7-4CB2-BC7A-DD8CB56C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235" y="44802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9904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1120-1D66-1085-25B8-A62EC708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8" descr="A person in a lab coat and gloves sitting at a desk with a microscope&#10;&#10;AI-generated content may be incorrect.">
            <a:extLst>
              <a:ext uri="{FF2B5EF4-FFF2-40B4-BE49-F238E27FC236}">
                <a16:creationId xmlns:a16="http://schemas.microsoft.com/office/drawing/2014/main" id="{E4720583-9866-44B8-AF79-C62E3BD73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5" y="901246"/>
            <a:ext cx="3762375" cy="50760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26ED7C9-7844-4102-8362-58CF9EEA4D05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026A59-7EEE-4399-A2AB-B360964542C6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08B5519-5D20-45BD-82AB-90399724B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A66D4DD-12D8-4C37-9A15-F7724C06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BFBF621-E087-4709-BD57-4D3796455FBF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Postgraduate Study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Masters by Research (research format)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9D64B-43B0-45E0-96CC-9A7E5D145292}"/>
              </a:ext>
            </a:extLst>
          </p:cNvPr>
          <p:cNvSpPr/>
          <p:nvPr/>
        </p:nvSpPr>
        <p:spPr>
          <a:xfrm>
            <a:off x="439765" y="1402475"/>
            <a:ext cx="7731777" cy="2115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MScR Infectious Diseases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Immersive year-long research project, embedded within Edinburgh Infectious Diseases – a cross-disciplinary network of researchers and clinicians from across the University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 immersive degree assessed in accordance with the Research Regulations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Placements are offered by Principal Investigators from across Edinburgh Infectious Diseases - no research proposal is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Training is provided on-site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3BBCD0-382C-46F7-90AF-E40AF4C54685}"/>
              </a:ext>
            </a:extLst>
          </p:cNvPr>
          <p:cNvGrpSpPr/>
          <p:nvPr/>
        </p:nvGrpSpPr>
        <p:grpSpPr>
          <a:xfrm>
            <a:off x="8429625" y="0"/>
            <a:ext cx="3762375" cy="907200"/>
            <a:chOff x="8429625" y="357398"/>
            <a:chExt cx="3762375" cy="90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86DFA2-E790-441B-A85B-6BD8FA5CEA7A}"/>
                </a:ext>
              </a:extLst>
            </p:cNvPr>
            <p:cNvSpPr/>
            <p:nvPr/>
          </p:nvSpPr>
          <p:spPr>
            <a:xfrm>
              <a:off x="8429625" y="357398"/>
              <a:ext cx="3762375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45DE1-C273-4405-8272-84E44B8192A0}"/>
                </a:ext>
              </a:extLst>
            </p:cNvPr>
            <p:cNvSpPr txBox="1"/>
            <p:nvPr/>
          </p:nvSpPr>
          <p:spPr>
            <a:xfrm>
              <a:off x="8710331" y="484856"/>
              <a:ext cx="2165817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en-GB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All CMVM Masters Programmes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343DB8-9D46-4FC3-8982-F2C2E67EC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235" y="44802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09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BB80-4BD9-8EFF-3A39-5C7A4140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402F0A-9518-4BAD-B9F2-2DFB6F14DF72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A68289-F3D5-4822-B63F-4F411325BCC3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72891F0-7F14-485F-90A8-9BF5230C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6E692FB-2EC0-408C-B197-8AEE1C09E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pic>
        <p:nvPicPr>
          <p:cNvPr id="2" name="Picture 1" descr="Job Title">
            <a:extLst>
              <a:ext uri="{FF2B5EF4-FFF2-40B4-BE49-F238E27FC236}">
                <a16:creationId xmlns:a16="http://schemas.microsoft.com/office/drawing/2014/main" id="{40C350BE-5A23-47FC-A784-7690CB0317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" t="14925" r="10933" b="5544"/>
          <a:stretch>
            <a:fillRect/>
          </a:stretch>
        </p:blipFill>
        <p:spPr>
          <a:xfrm>
            <a:off x="6414160" y="1258023"/>
            <a:ext cx="5338075" cy="3190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ECDDD1-C6DA-4CEB-8579-1877BB2C95AD}"/>
              </a:ext>
            </a:extLst>
          </p:cNvPr>
          <p:cNvSpPr/>
          <p:nvPr/>
        </p:nvSpPr>
        <p:spPr>
          <a:xfrm>
            <a:off x="6159963" y="4890938"/>
            <a:ext cx="5648325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 Not exclusively this group due to data limitations. Source: Graduate Outcomes Dashboard for cohorts graduating 2021-2023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** Russell Group refers to a group of 24 research intensive universities in UK </a:t>
            </a:r>
            <a:endParaRPr lang="en-GB" sz="1100">
              <a:solidFill>
                <a:srgbClr val="004F7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*** 15 months after graduation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6582C-EDDD-4D5F-ACF9-B3DDB122B84C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Employability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8C483-6DF5-41D1-A505-BCE42902E9CA}"/>
              </a:ext>
            </a:extLst>
          </p:cNvPr>
          <p:cNvSpPr/>
          <p:nvPr/>
        </p:nvSpPr>
        <p:spPr>
          <a:xfrm>
            <a:off x="439765" y="1258023"/>
            <a:ext cx="5734871" cy="444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Word-cloud of graduate destinations of our PG programmes*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We outperform Russell Group (RG)** mean for employability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a university, we rank 8th for employability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89.6% of CMVM respondents say 'current activity fits with future plans' (compared to 79.1% RG mean)***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PG study is a sound investment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90% CMVM UG graduates were in 'highly skilled employment', 94.7% for Masters students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Examples of Skills Developed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Learning cutting-edge research methodology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Experiencing and contributing to world-leading 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Developing skills for the professional scientist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Multi-disciplinary, team interaction and networking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Learning software used by practitioners</a:t>
            </a:r>
          </a:p>
        </p:txBody>
      </p:sp>
    </p:spTree>
    <p:extLst>
      <p:ext uri="{BB962C8B-B14F-4D97-AF65-F5344CB8AC3E}">
        <p14:creationId xmlns:p14="http://schemas.microsoft.com/office/powerpoint/2010/main" val="13916353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1120-1D66-1085-25B8-A62EC708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6ED7C9-7844-4102-8362-58CF9EEA4D05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026A59-7EEE-4399-A2AB-B360964542C6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08B5519-5D20-45BD-82AB-90399724B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A66D4DD-12D8-4C37-9A15-F7724C06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BFBF621-E087-4709-BD57-4D3796455FBF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Postgraduate Study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Funding Opportunities</a:t>
            </a:r>
          </a:p>
        </p:txBody>
      </p:sp>
      <p:sp>
        <p:nvSpPr>
          <p:cNvPr id="54" name="Round Same Side Corner Rectangle 79">
            <a:extLst>
              <a:ext uri="{FF2B5EF4-FFF2-40B4-BE49-F238E27FC236}">
                <a16:creationId xmlns:a16="http://schemas.microsoft.com/office/drawing/2014/main" id="{8A48682B-F3CE-4648-9D5A-E7ABDD1E7DFD}"/>
              </a:ext>
            </a:extLst>
          </p:cNvPr>
          <p:cNvSpPr/>
          <p:nvPr/>
        </p:nvSpPr>
        <p:spPr>
          <a:xfrm rot="16200000" flipH="1">
            <a:off x="5443767" y="-3476968"/>
            <a:ext cx="720000" cy="10728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4F71"/>
          </a:solidFill>
          <a:ln w="9525">
            <a:solidFill>
              <a:srgbClr val="00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0000" tIns="720000" bIns="46800" rtlCol="0" anchor="ctr"/>
          <a:lstStyle/>
          <a:p>
            <a:r>
              <a:rPr lang="en-US" sz="28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Scholarship information by region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2EA20E-3DF2-407C-87A3-1C9F5F1F7CD9}"/>
              </a:ext>
            </a:extLst>
          </p:cNvPr>
          <p:cNvGrpSpPr/>
          <p:nvPr/>
        </p:nvGrpSpPr>
        <p:grpSpPr>
          <a:xfrm>
            <a:off x="568107" y="1617032"/>
            <a:ext cx="540000" cy="540000"/>
            <a:chOff x="702969" y="2281646"/>
            <a:chExt cx="540000" cy="540000"/>
          </a:xfrm>
        </p:grpSpPr>
        <p:sp>
          <p:nvSpPr>
            <p:cNvPr id="56" name="Rectangle 77">
              <a:extLst>
                <a:ext uri="{FF2B5EF4-FFF2-40B4-BE49-F238E27FC236}">
                  <a16:creationId xmlns:a16="http://schemas.microsoft.com/office/drawing/2014/main" id="{BB06982C-54BB-44FE-BD43-DF4F4ABD603C}"/>
                </a:ext>
              </a:extLst>
            </p:cNvPr>
            <p:cNvSpPr/>
            <p:nvPr/>
          </p:nvSpPr>
          <p:spPr>
            <a:xfrm>
              <a:off x="702969" y="228164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Graphic 56" descr="Earth globe: Americas with solid fill">
              <a:extLst>
                <a:ext uri="{FF2B5EF4-FFF2-40B4-BE49-F238E27FC236}">
                  <a16:creationId xmlns:a16="http://schemas.microsoft.com/office/drawing/2014/main" id="{8B678656-8B08-41FB-B537-2CDFAAF89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56969" y="2335646"/>
              <a:ext cx="432000" cy="4320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D7E3E0B-8C8E-43D6-AC4F-C908A0007CA1}"/>
              </a:ext>
            </a:extLst>
          </p:cNvPr>
          <p:cNvSpPr/>
          <p:nvPr/>
        </p:nvSpPr>
        <p:spPr>
          <a:xfrm>
            <a:off x="10570230" y="1436884"/>
            <a:ext cx="900000" cy="900000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B68039B-771A-4B71-A19A-D235A390D43D}"/>
              </a:ext>
            </a:extLst>
          </p:cNvPr>
          <p:cNvGrpSpPr/>
          <p:nvPr/>
        </p:nvGrpSpPr>
        <p:grpSpPr>
          <a:xfrm>
            <a:off x="439767" y="2581902"/>
            <a:ext cx="11030463" cy="900000"/>
            <a:chOff x="439767" y="2548705"/>
            <a:chExt cx="11030463" cy="90000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80707B7-083E-4C65-B225-6BD636B70A5B}"/>
                </a:ext>
              </a:extLst>
            </p:cNvPr>
            <p:cNvGrpSpPr/>
            <p:nvPr/>
          </p:nvGrpSpPr>
          <p:grpSpPr>
            <a:xfrm>
              <a:off x="439767" y="2638853"/>
              <a:ext cx="10728000" cy="720000"/>
              <a:chOff x="574629" y="2191646"/>
              <a:chExt cx="10728000" cy="720000"/>
            </a:xfrm>
          </p:grpSpPr>
          <p:sp>
            <p:nvSpPr>
              <p:cNvPr id="69" name="Round Same Side Corner Rectangle 79">
                <a:extLst>
                  <a:ext uri="{FF2B5EF4-FFF2-40B4-BE49-F238E27FC236}">
                    <a16:creationId xmlns:a16="http://schemas.microsoft.com/office/drawing/2014/main" id="{45224C15-F585-45A5-BCC6-57C5D5E182E8}"/>
                  </a:ext>
                </a:extLst>
              </p:cNvPr>
              <p:cNvSpPr/>
              <p:nvPr/>
            </p:nvSpPr>
            <p:spPr>
              <a:xfrm rot="16200000" flipH="1">
                <a:off x="5578629" y="-2812354"/>
                <a:ext cx="720000" cy="10728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004F71"/>
              </a:solidFill>
              <a:ln w="9525">
                <a:solidFill>
                  <a:srgbClr val="004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90000" tIns="720000" bIns="46800" rtlCol="0" anchor="ctr"/>
              <a:lstStyle/>
              <a:p>
                <a:r>
                  <a:rPr lang="en-US" sz="28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Scholarship search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4718BEA-8C49-4657-B59C-206CE8ED455F}"/>
                  </a:ext>
                </a:extLst>
              </p:cNvPr>
              <p:cNvGrpSpPr/>
              <p:nvPr/>
            </p:nvGrpSpPr>
            <p:grpSpPr>
              <a:xfrm>
                <a:off x="702969" y="2281646"/>
                <a:ext cx="540000" cy="540000"/>
                <a:chOff x="702969" y="2281646"/>
                <a:chExt cx="540000" cy="540000"/>
              </a:xfrm>
            </p:grpSpPr>
            <p:sp>
              <p:nvSpPr>
                <p:cNvPr id="71" name="Rectangle 77">
                  <a:extLst>
                    <a:ext uri="{FF2B5EF4-FFF2-40B4-BE49-F238E27FC236}">
                      <a16:creationId xmlns:a16="http://schemas.microsoft.com/office/drawing/2014/main" id="{946D54ED-C6B6-427E-A091-2B8266A165A3}"/>
                    </a:ext>
                  </a:extLst>
                </p:cNvPr>
                <p:cNvSpPr/>
                <p:nvPr/>
              </p:nvSpPr>
              <p:spPr>
                <a:xfrm>
                  <a:off x="702969" y="2281646"/>
                  <a:ext cx="540000" cy="54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2" name="Graphic 71" descr="Magnifying glass with solid fill">
                  <a:extLst>
                    <a:ext uri="{FF2B5EF4-FFF2-40B4-BE49-F238E27FC236}">
                      <a16:creationId xmlns:a16="http://schemas.microsoft.com/office/drawing/2014/main" id="{80F30C99-D1D2-4968-8B25-471C93473F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>
                <a:xfrm>
                  <a:off x="756969" y="2335646"/>
                  <a:ext cx="432000" cy="43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AC5A80D-BA67-4F9B-93F9-3D12EB3CA6A3}"/>
                </a:ext>
              </a:extLst>
            </p:cNvPr>
            <p:cNvGrpSpPr/>
            <p:nvPr/>
          </p:nvGrpSpPr>
          <p:grpSpPr>
            <a:xfrm>
              <a:off x="10570230" y="2548705"/>
              <a:ext cx="900000" cy="900000"/>
              <a:chOff x="6912630" y="2548705"/>
              <a:chExt cx="900000" cy="9000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B885E5F-7D56-420C-BB8B-9234DC5F3B62}"/>
                  </a:ext>
                </a:extLst>
              </p:cNvPr>
              <p:cNvSpPr/>
              <p:nvPr/>
            </p:nvSpPr>
            <p:spPr>
              <a:xfrm>
                <a:off x="6912630" y="2548705"/>
                <a:ext cx="900000" cy="900000"/>
              </a:xfrm>
              <a:prstGeom prst="rect">
                <a:avLst/>
              </a:prstGeom>
              <a:solidFill>
                <a:srgbClr val="004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70F2265-BF20-44CD-803F-E4270B9EC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2628" y="2638705"/>
                <a:ext cx="720000" cy="720000"/>
              </a:xfrm>
              <a:prstGeom prst="rect">
                <a:avLst/>
              </a:prstGeom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E9E294-641D-45CE-AA41-A1B7E67CB450}"/>
              </a:ext>
            </a:extLst>
          </p:cNvPr>
          <p:cNvGrpSpPr/>
          <p:nvPr/>
        </p:nvGrpSpPr>
        <p:grpSpPr>
          <a:xfrm>
            <a:off x="439767" y="3817068"/>
            <a:ext cx="10728000" cy="720000"/>
            <a:chOff x="574629" y="2191646"/>
            <a:chExt cx="10728000" cy="720000"/>
          </a:xfrm>
        </p:grpSpPr>
        <p:sp>
          <p:nvSpPr>
            <p:cNvPr id="76" name="Round Same Side Corner Rectangle 79">
              <a:extLst>
                <a:ext uri="{FF2B5EF4-FFF2-40B4-BE49-F238E27FC236}">
                  <a16:creationId xmlns:a16="http://schemas.microsoft.com/office/drawing/2014/main" id="{4A92911F-A5F1-43ED-8C70-76EFAE483364}"/>
                </a:ext>
              </a:extLst>
            </p:cNvPr>
            <p:cNvSpPr/>
            <p:nvPr/>
          </p:nvSpPr>
          <p:spPr>
            <a:xfrm rot="16200000" flipH="1">
              <a:off x="5578629" y="-2812354"/>
              <a:ext cx="720000" cy="1072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4F71"/>
            </a:solidFill>
            <a:ln w="9525">
              <a:solidFill>
                <a:srgbClr val="00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720000" bIns="46800" rtlCol="0" anchor="ctr"/>
            <a:lstStyle/>
            <a:p>
              <a:r>
                <a:rPr lang="en-US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The Glenmore Postgraduate Scholarship</a:t>
              </a:r>
            </a:p>
            <a:p>
              <a:r>
                <a:rPr lang="en-GB" sz="14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3 full scholarships on select programmes – application required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CF2D149-8FDE-47A9-A27A-CE2AD943ACB9}"/>
                </a:ext>
              </a:extLst>
            </p:cNvPr>
            <p:cNvGrpSpPr/>
            <p:nvPr/>
          </p:nvGrpSpPr>
          <p:grpSpPr>
            <a:xfrm>
              <a:off x="702969" y="2281646"/>
              <a:ext cx="540000" cy="540000"/>
              <a:chOff x="702969" y="2281646"/>
              <a:chExt cx="540000" cy="540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AAD359-8E2A-4857-BE76-FAE2A9D6272E}"/>
                  </a:ext>
                </a:extLst>
              </p:cNvPr>
              <p:cNvSpPr/>
              <p:nvPr/>
            </p:nvSpPr>
            <p:spPr>
              <a:xfrm>
                <a:off x="702969" y="228164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9" name="Graphic 78" descr="Money with solid fill">
                <a:extLst>
                  <a:ext uri="{FF2B5EF4-FFF2-40B4-BE49-F238E27FC236}">
                    <a16:creationId xmlns:a16="http://schemas.microsoft.com/office/drawing/2014/main" id="{CA64F388-2771-4C41-B638-B7300374A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756969" y="2335646"/>
                <a:ext cx="432000" cy="432000"/>
              </a:xfrm>
              <a:prstGeom prst="rect">
                <a:avLst/>
              </a:prstGeom>
            </p:spPr>
          </p:pic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33DC4C87-0ED7-4F14-9004-A34B0D0797B7}"/>
              </a:ext>
            </a:extLst>
          </p:cNvPr>
          <p:cNvSpPr/>
          <p:nvPr/>
        </p:nvSpPr>
        <p:spPr>
          <a:xfrm>
            <a:off x="10570230" y="3726920"/>
            <a:ext cx="900000" cy="900000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C0A3D19-0675-4B4D-84DF-D24986B7D931}"/>
              </a:ext>
            </a:extLst>
          </p:cNvPr>
          <p:cNvGrpSpPr/>
          <p:nvPr/>
        </p:nvGrpSpPr>
        <p:grpSpPr>
          <a:xfrm>
            <a:off x="439765" y="4962086"/>
            <a:ext cx="10728000" cy="720000"/>
            <a:chOff x="574629" y="2191646"/>
            <a:chExt cx="10728000" cy="720000"/>
          </a:xfrm>
        </p:grpSpPr>
        <p:sp>
          <p:nvSpPr>
            <p:cNvPr id="83" name="Round Same Side Corner Rectangle 79">
              <a:extLst>
                <a:ext uri="{FF2B5EF4-FFF2-40B4-BE49-F238E27FC236}">
                  <a16:creationId xmlns:a16="http://schemas.microsoft.com/office/drawing/2014/main" id="{C681C3E3-5674-4D01-A658-2C81B1298F51}"/>
                </a:ext>
              </a:extLst>
            </p:cNvPr>
            <p:cNvSpPr/>
            <p:nvPr/>
          </p:nvSpPr>
          <p:spPr>
            <a:xfrm rot="16200000" flipH="1">
              <a:off x="5578629" y="-2812354"/>
              <a:ext cx="720000" cy="1072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4F71"/>
            </a:solidFill>
            <a:ln w="9525">
              <a:solidFill>
                <a:srgbClr val="00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720000" bIns="46800" rtlCol="0" anchor="ctr"/>
            <a:lstStyle/>
            <a:p>
              <a:r>
                <a:rPr lang="en-US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India Merit Scholarship</a:t>
              </a:r>
            </a:p>
            <a:p>
              <a:r>
                <a:rPr lang="en-GB" sz="14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Targeted at academically gifted Postgraduate Taught Masters students domiciled in India /  Award is £5,000 towards tuition fees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DB2D42-A405-41C6-A1AC-E8AFC6C619F6}"/>
                </a:ext>
              </a:extLst>
            </p:cNvPr>
            <p:cNvGrpSpPr/>
            <p:nvPr/>
          </p:nvGrpSpPr>
          <p:grpSpPr>
            <a:xfrm>
              <a:off x="702969" y="2281646"/>
              <a:ext cx="540000" cy="540000"/>
              <a:chOff x="702969" y="2281646"/>
              <a:chExt cx="540000" cy="540000"/>
            </a:xfrm>
          </p:grpSpPr>
          <p:sp>
            <p:nvSpPr>
              <p:cNvPr id="85" name="Rectangle 77">
                <a:extLst>
                  <a:ext uri="{FF2B5EF4-FFF2-40B4-BE49-F238E27FC236}">
                    <a16:creationId xmlns:a16="http://schemas.microsoft.com/office/drawing/2014/main" id="{C7A413D9-8E74-4358-80B1-1B25F59DA8AA}"/>
                  </a:ext>
                </a:extLst>
              </p:cNvPr>
              <p:cNvSpPr/>
              <p:nvPr/>
            </p:nvSpPr>
            <p:spPr>
              <a:xfrm>
                <a:off x="702969" y="228164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6" name="Graphic 85" descr="Money with solid fill">
                <a:extLst>
                  <a:ext uri="{FF2B5EF4-FFF2-40B4-BE49-F238E27FC236}">
                    <a16:creationId xmlns:a16="http://schemas.microsoft.com/office/drawing/2014/main" id="{E5B35146-F000-4863-A9FC-FEA58C7DB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756969" y="2335646"/>
                <a:ext cx="432000" cy="432000"/>
              </a:xfrm>
              <a:prstGeom prst="rect">
                <a:avLst/>
              </a:prstGeom>
            </p:spPr>
          </p:pic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71EE547-B87B-415F-9FC5-48B4C4204597}"/>
              </a:ext>
            </a:extLst>
          </p:cNvPr>
          <p:cNvSpPr/>
          <p:nvPr/>
        </p:nvSpPr>
        <p:spPr>
          <a:xfrm>
            <a:off x="10570228" y="4871938"/>
            <a:ext cx="900000" cy="900000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CE77B0-F8C0-4C39-AAEA-C6AFFF5241D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228" y="3815400"/>
            <a:ext cx="720000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32ADB2A-8AE4-422A-9D82-F9A81EC7A2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228" y="4956036"/>
            <a:ext cx="720000" cy="7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BDDF194-935F-4D8E-8F35-D956DEB35CF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228" y="152703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06C41D-9DA8-4E53-B6DF-F4FC73519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52A24-BACB-4F6B-A9F1-C2D8809FBE3E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55A822-0141-4B22-95F1-311DEDB4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8" name="Graphic 12">
            <a:extLst>
              <a:ext uri="{FF2B5EF4-FFF2-40B4-BE49-F238E27FC236}">
                <a16:creationId xmlns:a16="http://schemas.microsoft.com/office/drawing/2014/main" id="{B7795009-7014-4F2D-9845-094F3C9594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FCA88-EE9F-4794-BFFA-9B0FF6FD9132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4791A-40A5-4C4D-8CBC-2C48DA315B6B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A12E63-C9B0-40D5-B34F-B954FB0B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0FFE9F3-0976-4C85-A19C-567C187849F8}"/>
              </a:ext>
            </a:extLst>
          </p:cNvPr>
          <p:cNvSpPr txBox="1"/>
          <p:nvPr/>
        </p:nvSpPr>
        <p:spPr>
          <a:xfrm>
            <a:off x="515256" y="2690336"/>
            <a:ext cx="698617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Thank You</a:t>
            </a:r>
            <a:endParaRPr lang="en-GB" sz="36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A8D97E5-FD37-423F-B33C-B101863A25D2}"/>
              </a:ext>
            </a:extLst>
          </p:cNvPr>
          <p:cNvGrpSpPr/>
          <p:nvPr/>
        </p:nvGrpSpPr>
        <p:grpSpPr>
          <a:xfrm>
            <a:off x="515256" y="4226750"/>
            <a:ext cx="3816000" cy="540000"/>
            <a:chOff x="8154599" y="4164147"/>
            <a:chExt cx="3816000" cy="540000"/>
          </a:xfrm>
        </p:grpSpPr>
        <p:sp>
          <p:nvSpPr>
            <p:cNvPr id="48" name="Round Same Side Corner Rectangle 79">
              <a:extLst>
                <a:ext uri="{FF2B5EF4-FFF2-40B4-BE49-F238E27FC236}">
                  <a16:creationId xmlns:a16="http://schemas.microsoft.com/office/drawing/2014/main" id="{31211019-C2B0-4745-968E-7C8AECECD1A6}"/>
                </a:ext>
              </a:extLst>
            </p:cNvPr>
            <p:cNvSpPr/>
            <p:nvPr/>
          </p:nvSpPr>
          <p:spPr>
            <a:xfrm rot="16200000" flipH="1">
              <a:off x="9792599" y="2526147"/>
              <a:ext cx="540000" cy="381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4F71"/>
            </a:solidFill>
            <a:ln w="9525">
              <a:solidFill>
                <a:srgbClr val="00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540000" bIns="46800" rtlCol="0" anchor="ctr"/>
            <a:lstStyle/>
            <a:p>
              <a:r>
                <a:rPr lang="en-US" sz="20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MVMpgadmissions@ed.ac.uk</a:t>
              </a:r>
            </a:p>
          </p:txBody>
        </p:sp>
        <p:sp>
          <p:nvSpPr>
            <p:cNvPr id="49" name="Rectangle 77">
              <a:extLst>
                <a:ext uri="{FF2B5EF4-FFF2-40B4-BE49-F238E27FC236}">
                  <a16:creationId xmlns:a16="http://schemas.microsoft.com/office/drawing/2014/main" id="{EEDCCB5E-63B2-408D-A8AF-3D97A2853CBC}"/>
                </a:ext>
              </a:extLst>
            </p:cNvPr>
            <p:cNvSpPr/>
            <p:nvPr/>
          </p:nvSpPr>
          <p:spPr>
            <a:xfrm>
              <a:off x="8232375" y="4218146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phic 49" descr="Envelope with solid fill">
              <a:extLst>
                <a:ext uri="{FF2B5EF4-FFF2-40B4-BE49-F238E27FC236}">
                  <a16:creationId xmlns:a16="http://schemas.microsoft.com/office/drawing/2014/main" id="{430CA84E-0760-44D9-9F54-26F29474D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268375" y="42541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1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C027E-F64C-4A7F-BCC4-824162FFD1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7992E8-564D-4986-95DF-1ACB624C106C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B0C469-BA91-43CB-8BBE-FB3BECB36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9" name="Graphic 12">
            <a:extLst>
              <a:ext uri="{FF2B5EF4-FFF2-40B4-BE49-F238E27FC236}">
                <a16:creationId xmlns:a16="http://schemas.microsoft.com/office/drawing/2014/main" id="{BF14CFBB-1040-4329-9450-8173465718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8AC6203-20EF-4F0C-A877-8DEE46242E90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F4C027-2762-47A3-9E7B-0561AD0B7231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858313E-D2B5-494C-B7B4-C25991E1A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BB8A36-5CEE-4BCB-8362-34596623F694}"/>
              </a:ext>
            </a:extLst>
          </p:cNvPr>
          <p:cNvGrpSpPr/>
          <p:nvPr/>
        </p:nvGrpSpPr>
        <p:grpSpPr>
          <a:xfrm>
            <a:off x="515256" y="1986640"/>
            <a:ext cx="9855027" cy="3246231"/>
            <a:chOff x="515256" y="1732877"/>
            <a:chExt cx="9855027" cy="32462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186EA5-9F75-41F8-A495-D1DEE99F945C}"/>
                </a:ext>
              </a:extLst>
            </p:cNvPr>
            <p:cNvSpPr txBox="1"/>
            <p:nvPr/>
          </p:nvSpPr>
          <p:spPr>
            <a:xfrm>
              <a:off x="515256" y="1732877"/>
              <a:ext cx="9855027" cy="2110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3600">
                  <a:solidFill>
                    <a:prstClr val="white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j-cs"/>
                </a:rPr>
                <a:t>Edinburgh Medical School</a:t>
              </a:r>
              <a:endParaRPr lang="en-US" sz="66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endParaRPr>
            </a:p>
            <a:p>
              <a:pPr>
                <a:lnSpc>
                  <a:spcPts val="5400"/>
                </a:lnSpc>
              </a:pPr>
              <a:r>
                <a:rPr lang="en-US" sz="5400" b="1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j-cs"/>
                </a:rPr>
                <a:t>UG Medicine &amp; </a:t>
              </a:r>
            </a:p>
            <a:p>
              <a:pPr>
                <a:lnSpc>
                  <a:spcPts val="5400"/>
                </a:lnSpc>
              </a:pPr>
              <a:r>
                <a:rPr lang="en-US" sz="5400" b="1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j-cs"/>
                </a:rPr>
                <a:t>Biomedical Sciences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EDC60F-5BF5-433D-9B05-2792E45E85E3}"/>
                </a:ext>
              </a:extLst>
            </p:cNvPr>
            <p:cNvGrpSpPr/>
            <p:nvPr/>
          </p:nvGrpSpPr>
          <p:grpSpPr>
            <a:xfrm>
              <a:off x="607259" y="3935108"/>
              <a:ext cx="5375673" cy="1044000"/>
              <a:chOff x="607259" y="3798203"/>
              <a:chExt cx="5375673" cy="104400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1184B1-7EF5-472A-AC87-E63C64DBDCCE}"/>
                  </a:ext>
                </a:extLst>
              </p:cNvPr>
              <p:cNvSpPr txBox="1"/>
              <p:nvPr/>
            </p:nvSpPr>
            <p:spPr>
              <a:xfrm>
                <a:off x="1729714" y="3811043"/>
                <a:ext cx="4253218" cy="9823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Dr Dawn Livingstone</a:t>
                </a:r>
              </a:p>
              <a:p>
                <a:pPr>
                  <a:spcAft>
                    <a:spcPts val="300"/>
                  </a:spcAft>
                  <a:defRPr/>
                </a:pPr>
                <a:r>
                  <a:rPr kumimoji="0" lang="en-US" sz="1050" b="0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Arial"/>
                  </a:rPr>
                  <a:t>BSc (Hons) PhD</a:t>
                </a:r>
                <a:r>
                  <a:rPr lang="en-US" sz="1050" i="1">
                    <a:solidFill>
                      <a:schemeClr val="bg1"/>
                    </a:solidFill>
                    <a:latin typeface="Source Sans Pro"/>
                    <a:ea typeface="Source Sans Pro"/>
                    <a:cs typeface="Arial"/>
                  </a:rPr>
                  <a:t> FHEA</a:t>
                </a:r>
                <a:endParaRPr lang="en-US" sz="105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Senior Lecturer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Director of Teaching: Undergraduate Biomedical Sciences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251650F-EA6F-437A-A7C7-FF77AED69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259" y="3798203"/>
                <a:ext cx="1044000" cy="1044000"/>
              </a:xfrm>
              <a:prstGeom prst="ellipse">
                <a:avLst/>
              </a:prstGeom>
              <a:ln w="1270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205040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medical professionals talking&#10;&#10;AI-generated content may be incorrect.">
            <a:extLst>
              <a:ext uri="{FF2B5EF4-FFF2-40B4-BE49-F238E27FC236}">
                <a16:creationId xmlns:a16="http://schemas.microsoft.com/office/drawing/2014/main" id="{1D8F5CC1-7F97-42FE-8E41-0C26ABAEE9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943" y="3110546"/>
            <a:ext cx="4924055" cy="3274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1789FB-280A-FAC4-5E3F-6FBC0E7C5506}"/>
              </a:ext>
            </a:extLst>
          </p:cNvPr>
          <p:cNvSpPr/>
          <p:nvPr/>
        </p:nvSpPr>
        <p:spPr>
          <a:xfrm>
            <a:off x="0" y="5950800"/>
            <a:ext cx="12192000" cy="9072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721C7B-EF03-BB7D-20AF-839E975D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C6207E-47EE-A1AD-D85D-0C76DDBF67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2DD7CD-BEB3-46B9-BB26-60FD3E1738B1}"/>
              </a:ext>
            </a:extLst>
          </p:cNvPr>
          <p:cNvSpPr/>
          <p:nvPr/>
        </p:nvSpPr>
        <p:spPr>
          <a:xfrm>
            <a:off x="439765" y="1736229"/>
            <a:ext cx="7632000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Programme Structure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Years 1 and 2 |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Early Years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Year 3 |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Honours Year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Years 4, 5 and 6 |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Clinical Years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Key Features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Strong scientific focus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Research-rich environment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Clinically relevant from Year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Iterative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5A1D81-CD7B-4F6A-A732-68170822BDD9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MBChB (6-Year Programme)</a:t>
            </a:r>
          </a:p>
        </p:txBody>
      </p:sp>
      <p:pic>
        <p:nvPicPr>
          <p:cNvPr id="11" name="Picture 10" descr="A close up of a coral&#10;&#10;Description automatically generated">
            <a:extLst>
              <a:ext uri="{FF2B5EF4-FFF2-40B4-BE49-F238E27FC236}">
                <a16:creationId xmlns:a16="http://schemas.microsoft.com/office/drawing/2014/main" id="{979CAE4B-CC33-4E68-9697-046B47E52B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221" y="1399913"/>
            <a:ext cx="3584720" cy="4058174"/>
          </a:xfrm>
          <a:prstGeom prst="rect">
            <a:avLst/>
          </a:prstGeom>
        </p:spPr>
      </p:pic>
      <p:pic>
        <p:nvPicPr>
          <p:cNvPr id="14" name="Picture 13" descr="A group of women wearing scrubs and face masks&#10;&#10;AI-generated content may be incorrect.">
            <a:extLst>
              <a:ext uri="{FF2B5EF4-FFF2-40B4-BE49-F238E27FC236}">
                <a16:creationId xmlns:a16="http://schemas.microsoft.com/office/drawing/2014/main" id="{B0D41A09-DCCC-47F8-A28D-139E6CBC3B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944" y="0"/>
            <a:ext cx="4924055" cy="31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1789FB-280A-FAC4-5E3F-6FBC0E7C5506}"/>
              </a:ext>
            </a:extLst>
          </p:cNvPr>
          <p:cNvSpPr/>
          <p:nvPr/>
        </p:nvSpPr>
        <p:spPr>
          <a:xfrm>
            <a:off x="0" y="5950800"/>
            <a:ext cx="12192000" cy="9072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721C7B-EF03-BB7D-20AF-839E975DE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C6207E-47EE-A1AD-D85D-0C76DDBF67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5A1D81-CD7B-4F6A-A732-68170822BDD9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Entry Requirements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F9880-4619-453B-884F-21FFB3B7FDDA}"/>
              </a:ext>
            </a:extLst>
          </p:cNvPr>
          <p:cNvSpPr/>
          <p:nvPr/>
        </p:nvSpPr>
        <p:spPr>
          <a:xfrm>
            <a:off x="439765" y="1647074"/>
            <a:ext cx="7550094" cy="294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We accept GCE A levels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AAA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, IB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38+,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US APs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Must have Chemistry and one or two from Biology, Maths or Physics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Lower level qualifications also required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The degree finder has current information on Academic and English requirements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UCAT Clinical Aptitude Test – in advance of application (1850+)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All examination grades must be obtained at the first attempt of each grade and in the same year</a:t>
            </a:r>
          </a:p>
        </p:txBody>
      </p:sp>
      <p:pic>
        <p:nvPicPr>
          <p:cNvPr id="18" name="Picture 17" descr="A group of people in blue scrubs walking in a hallway&#10;&#10;AI-generated content may be incorrect.">
            <a:extLst>
              <a:ext uri="{FF2B5EF4-FFF2-40B4-BE49-F238E27FC236}">
                <a16:creationId xmlns:a16="http://schemas.microsoft.com/office/drawing/2014/main" id="{0D6EAE1F-40E5-40CE-89F6-7EF18B553E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4" y="1905547"/>
            <a:ext cx="3762376" cy="40450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4706B-1748-45A0-BCE4-15972116928A}"/>
              </a:ext>
            </a:extLst>
          </p:cNvPr>
          <p:cNvGrpSpPr/>
          <p:nvPr/>
        </p:nvGrpSpPr>
        <p:grpSpPr>
          <a:xfrm>
            <a:off x="8429625" y="0"/>
            <a:ext cx="3762375" cy="1908000"/>
            <a:chOff x="8429625" y="0"/>
            <a:chExt cx="3762375" cy="190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BD19A0-356A-4178-94C5-4A38072E79CC}"/>
                </a:ext>
              </a:extLst>
            </p:cNvPr>
            <p:cNvSpPr/>
            <p:nvPr/>
          </p:nvSpPr>
          <p:spPr>
            <a:xfrm>
              <a:off x="8429625" y="0"/>
              <a:ext cx="3762375" cy="19080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C74C32-6385-4F1F-8AC3-D42CAF3C9F75}"/>
                </a:ext>
              </a:extLst>
            </p:cNvPr>
            <p:cNvGrpSpPr/>
            <p:nvPr/>
          </p:nvGrpSpPr>
          <p:grpSpPr>
            <a:xfrm>
              <a:off x="8767481" y="142044"/>
              <a:ext cx="2984754" cy="1623913"/>
              <a:chOff x="118781" y="-335018"/>
              <a:chExt cx="2984754" cy="162391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495A2C-9E34-4ED5-9951-C531077FDA31}"/>
                  </a:ext>
                </a:extLst>
              </p:cNvPr>
              <p:cNvSpPr txBox="1"/>
              <p:nvPr/>
            </p:nvSpPr>
            <p:spPr>
              <a:xfrm>
                <a:off x="118781" y="-298183"/>
                <a:ext cx="2165817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r">
                  <a:spcAft>
                    <a:spcPts val="600"/>
                  </a:spcAft>
                  <a:defRPr/>
                </a:pPr>
                <a:r>
                  <a:rPr lang="en-GB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Degree Finder (MBChB)</a:t>
                </a:r>
              </a:p>
            </p:txBody>
          </p:sp>
          <p:pic>
            <p:nvPicPr>
              <p:cNvPr id="22" name="Picture 21" descr="A qr code with a white background&#10;&#10;AI-generated content may be incorrect.">
                <a:extLst>
                  <a:ext uri="{FF2B5EF4-FFF2-40B4-BE49-F238E27FC236}">
                    <a16:creationId xmlns:a16="http://schemas.microsoft.com/office/drawing/2014/main" id="{E985E469-7DAD-4CA7-861C-56C8FCECB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3535" y="-335018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A2E440-456D-402A-A154-B0441219982B}"/>
                  </a:ext>
                </a:extLst>
              </p:cNvPr>
              <p:cNvSpPr txBox="1"/>
              <p:nvPr/>
            </p:nvSpPr>
            <p:spPr>
              <a:xfrm>
                <a:off x="118781" y="605730"/>
                <a:ext cx="2165817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r">
                  <a:spcAft>
                    <a:spcPts val="600"/>
                  </a:spcAft>
                  <a:defRPr/>
                </a:pPr>
                <a:r>
                  <a:rPr lang="en-GB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Applying for medicine online booklet (2027)</a:t>
                </a:r>
              </a:p>
            </p:txBody>
          </p:sp>
          <p:pic>
            <p:nvPicPr>
              <p:cNvPr id="27" name="Picture 26" descr="A qr code with a white background&#10;&#10;AI-generated content may be incorrect.">
                <a:extLst>
                  <a:ext uri="{FF2B5EF4-FFF2-40B4-BE49-F238E27FC236}">
                    <a16:creationId xmlns:a16="http://schemas.microsoft.com/office/drawing/2014/main" id="{5690BFF8-2D40-4044-A72F-D1394FC1B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3535" y="568895"/>
                <a:ext cx="720000" cy="72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906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CDD4E7-AD64-48C7-A062-48A5F55424F2}"/>
              </a:ext>
            </a:extLst>
          </p:cNvPr>
          <p:cNvSpPr/>
          <p:nvPr/>
        </p:nvSpPr>
        <p:spPr>
          <a:xfrm>
            <a:off x="0" y="5950800"/>
            <a:ext cx="12192000" cy="9072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8EA2986-F98D-4A9B-A1A3-0BA4946E5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BFD2A0A-40BF-4DE4-9417-5F75A3605F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3314DE6-B9BA-4CF5-8735-2368836CE95D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BSc Hons Programmes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EE8997-0161-4968-80BD-35D23A87E78A}"/>
              </a:ext>
            </a:extLst>
          </p:cNvPr>
          <p:cNvSpPr/>
          <p:nvPr/>
        </p:nvSpPr>
        <p:spPr>
          <a:xfrm>
            <a:off x="439765" y="1542113"/>
            <a:ext cx="5922935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Anatomy and Development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Biomedical Sciences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Infectious Diseases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Neuroscience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Pharmacology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Reproductive Biology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Compulsory courses in Years 1 and 2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Op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portunity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to switch between honours programmes at the end of Year 2 and at the end of Year 3, provided the required courses have been passed.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Candidates need only apply to one programme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the Biomedical Sciences suite of programmes</a:t>
            </a:r>
          </a:p>
        </p:txBody>
      </p:sp>
      <p:pic>
        <p:nvPicPr>
          <p:cNvPr id="17" name="Picture Placeholder 2">
            <a:extLst>
              <a:ext uri="{FF2B5EF4-FFF2-40B4-BE49-F238E27FC236}">
                <a16:creationId xmlns:a16="http://schemas.microsoft.com/office/drawing/2014/main" id="{C30F9893-57C0-4338-BA13-6F2B94F6A2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1888" y="1860462"/>
            <a:ext cx="5850112" cy="22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09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4">
            <a:extLst>
              <a:ext uri="{FF2B5EF4-FFF2-40B4-BE49-F238E27FC236}">
                <a16:creationId xmlns:a16="http://schemas.microsoft.com/office/drawing/2014/main" id="{A03A5E82-9E92-42CF-A0AA-B31D64B0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5" y="1908000"/>
            <a:ext cx="3762375" cy="43210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1789FB-280A-FAC4-5E3F-6FBC0E7C5506}"/>
              </a:ext>
            </a:extLst>
          </p:cNvPr>
          <p:cNvSpPr/>
          <p:nvPr/>
        </p:nvSpPr>
        <p:spPr>
          <a:xfrm>
            <a:off x="0" y="5950800"/>
            <a:ext cx="12192000" cy="9072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721C7B-EF03-BB7D-20AF-839E975D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C6207E-47EE-A1AD-D85D-0C76DDBF67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5A1D81-CD7B-4F6A-A732-68170822BDD9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Entry Requirements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171730-B042-44D4-9DA6-539D1BA85138}"/>
              </a:ext>
            </a:extLst>
          </p:cNvPr>
          <p:cNvSpPr/>
          <p:nvPr/>
        </p:nvSpPr>
        <p:spPr>
          <a:xfrm>
            <a:off x="439765" y="1847642"/>
            <a:ext cx="6608735" cy="325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We accept GCE A levels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(AAB)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, IB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(34+, 655),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and a variety of international qualifications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Must have Chemistry and Biology, Maths or Physics is recommended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The degree finder has current information on Academic and English requirements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Aft>
                <a:spcPts val="30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Direct Entry to Second year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rgbClr val="D50032"/>
              </a:buClr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A limited number of places are available for second year entry each year. The standard requirements must be exceeded (e.g. IB 36+, 665), but places are highly competitive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93CEC-4E76-4288-8E55-B0902F365B05}"/>
              </a:ext>
            </a:extLst>
          </p:cNvPr>
          <p:cNvGrpSpPr/>
          <p:nvPr/>
        </p:nvGrpSpPr>
        <p:grpSpPr>
          <a:xfrm>
            <a:off x="8429625" y="0"/>
            <a:ext cx="3762375" cy="1908000"/>
            <a:chOff x="8429625" y="0"/>
            <a:chExt cx="3762375" cy="190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D51F97-970E-4DAC-8BF9-6C15DECE69AA}"/>
                </a:ext>
              </a:extLst>
            </p:cNvPr>
            <p:cNvSpPr/>
            <p:nvPr/>
          </p:nvSpPr>
          <p:spPr>
            <a:xfrm>
              <a:off x="8429625" y="0"/>
              <a:ext cx="3762375" cy="19080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70E897-D742-4925-B64D-8982DFF4D273}"/>
                </a:ext>
              </a:extLst>
            </p:cNvPr>
            <p:cNvGrpSpPr/>
            <p:nvPr/>
          </p:nvGrpSpPr>
          <p:grpSpPr>
            <a:xfrm>
              <a:off x="8742081" y="137222"/>
              <a:ext cx="3010154" cy="1633557"/>
              <a:chOff x="8742081" y="90623"/>
              <a:chExt cx="3010154" cy="163355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4062F4B-FE37-459A-ACA5-79186651495C}"/>
                  </a:ext>
                </a:extLst>
              </p:cNvPr>
              <p:cNvGrpSpPr/>
              <p:nvPr/>
            </p:nvGrpSpPr>
            <p:grpSpPr>
              <a:xfrm>
                <a:off x="8742081" y="90623"/>
                <a:ext cx="3010154" cy="720000"/>
                <a:chOff x="8742081" y="90623"/>
                <a:chExt cx="3010154" cy="72000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828C010-0074-46C3-B37C-3DA64DD25313}"/>
                    </a:ext>
                  </a:extLst>
                </p:cNvPr>
                <p:cNvSpPr txBox="1"/>
                <p:nvPr/>
              </p:nvSpPr>
              <p:spPr>
                <a:xfrm>
                  <a:off x="8742081" y="127458"/>
                  <a:ext cx="2165817" cy="64633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  <a:defRPr/>
                  </a:pPr>
                  <a:r>
                    <a:rPr lang="en-GB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Degree Finder (Biomedical Sciences)</a:t>
                  </a:r>
                </a:p>
              </p:txBody>
            </p:sp>
            <p:pic>
              <p:nvPicPr>
                <p:cNvPr id="26" name="Picture 25" descr="A qr code with black squares&#10;&#10;AI-generated content may be incorrect.">
                  <a:extLst>
                    <a:ext uri="{FF2B5EF4-FFF2-40B4-BE49-F238E27FC236}">
                      <a16:creationId xmlns:a16="http://schemas.microsoft.com/office/drawing/2014/main" id="{3F57861E-D006-4B81-BEC2-DFAE52900C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26081" y="90623"/>
                  <a:ext cx="726154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E1375C0-5806-4ECF-BE83-707113C7347F}"/>
                  </a:ext>
                </a:extLst>
              </p:cNvPr>
              <p:cNvGrpSpPr/>
              <p:nvPr/>
            </p:nvGrpSpPr>
            <p:grpSpPr>
              <a:xfrm>
                <a:off x="8742081" y="1004180"/>
                <a:ext cx="3010154" cy="720000"/>
                <a:chOff x="8742081" y="1004180"/>
                <a:chExt cx="3010154" cy="720000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06A780-389A-4716-8305-759920F74EA8}"/>
                    </a:ext>
                  </a:extLst>
                </p:cNvPr>
                <p:cNvSpPr txBox="1"/>
                <p:nvPr/>
              </p:nvSpPr>
              <p:spPr>
                <a:xfrm>
                  <a:off x="8742081" y="1041015"/>
                  <a:ext cx="2165817" cy="64633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  <a:defRPr/>
                  </a:pPr>
                  <a:r>
                    <a:rPr lang="en-GB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Biomedical Sciences booklet (2027)</a:t>
                  </a:r>
                </a:p>
              </p:txBody>
            </p: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44375DF-F68B-47EF-AB7E-3D940A2BA5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32235" y="1004180"/>
                  <a:ext cx="720000" cy="72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5415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18CAC9-C878-4F08-BFD0-85DF1A5886F9}"/>
              </a:ext>
            </a:extLst>
          </p:cNvPr>
          <p:cNvSpPr/>
          <p:nvPr/>
        </p:nvSpPr>
        <p:spPr>
          <a:xfrm>
            <a:off x="0" y="-9293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ACF2FE-64D3-4F8D-BFC7-1C872732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239482-EAF1-4E80-B0B2-F8ED3CBAA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3E22D3-0E9C-4407-BC0A-9F54CC333DC8}"/>
              </a:ext>
            </a:extLst>
          </p:cNvPr>
          <p:cNvSpPr/>
          <p:nvPr/>
        </p:nvSpPr>
        <p:spPr>
          <a:xfrm>
            <a:off x="439765" y="214197"/>
            <a:ext cx="10515279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4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This Afternoon’s Schedule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88F18F-3080-4167-8226-3D5E79823414}"/>
              </a:ext>
            </a:extLst>
          </p:cNvPr>
          <p:cNvGrpSpPr/>
          <p:nvPr/>
        </p:nvGrpSpPr>
        <p:grpSpPr>
          <a:xfrm>
            <a:off x="439763" y="1251902"/>
            <a:ext cx="9900739" cy="785374"/>
            <a:chOff x="647384" y="1102550"/>
            <a:chExt cx="9900739" cy="7853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0B743F4-A823-4872-AE8A-51806C665056}"/>
                </a:ext>
              </a:extLst>
            </p:cNvPr>
            <p:cNvGrpSpPr/>
            <p:nvPr/>
          </p:nvGrpSpPr>
          <p:grpSpPr>
            <a:xfrm>
              <a:off x="1298745" y="1102550"/>
              <a:ext cx="9249378" cy="785374"/>
              <a:chOff x="1298745" y="1109113"/>
              <a:chExt cx="9249378" cy="78537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743B352-DE20-48BE-B6E3-1006BE47768F}"/>
                  </a:ext>
                </a:extLst>
              </p:cNvPr>
              <p:cNvSpPr/>
              <p:nvPr/>
            </p:nvSpPr>
            <p:spPr>
              <a:xfrm>
                <a:off x="1298747" y="1109113"/>
                <a:ext cx="9249376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91440" bIns="45720" rtlCol="0" anchor="t"/>
              <a:lstStyle/>
              <a:p>
                <a:r>
                  <a:rPr lang="en-GB" sz="28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Introduction to the College of Medicine and Veterinary Medicine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072CA69-9CE9-49BB-A64C-D7039A93660F}"/>
                  </a:ext>
                </a:extLst>
              </p:cNvPr>
              <p:cNvSpPr/>
              <p:nvPr/>
            </p:nvSpPr>
            <p:spPr>
              <a:xfrm>
                <a:off x="1298745" y="1525155"/>
                <a:ext cx="651000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schemeClr val="bg1"/>
                    </a:solidFill>
                    <a:latin typeface="Source Sans Pro ExtraLight" panose="020B0303030403020204" pitchFamily="34" charset="0"/>
                    <a:ea typeface="Source Sans Pro ExtraLight" panose="020B0303030403020204" pitchFamily="34" charset="0"/>
                    <a:cs typeface="Arial" panose="020B0604020202020204" pitchFamily="34" charset="0"/>
                  </a:rPr>
                  <a:t>Professor Gill Aitken</a:t>
                </a: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84F14A-B4DC-41F0-B51B-DA7827512001}"/>
                </a:ext>
              </a:extLst>
            </p:cNvPr>
            <p:cNvSpPr/>
            <p:nvPr/>
          </p:nvSpPr>
          <p:spPr>
            <a:xfrm>
              <a:off x="647384" y="1225237"/>
              <a:ext cx="535298" cy="540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C6BDE9-5F8F-464C-86B6-C527F3D70C2B}"/>
              </a:ext>
            </a:extLst>
          </p:cNvPr>
          <p:cNvGrpSpPr/>
          <p:nvPr/>
        </p:nvGrpSpPr>
        <p:grpSpPr>
          <a:xfrm>
            <a:off x="439763" y="2064851"/>
            <a:ext cx="9900737" cy="803959"/>
            <a:chOff x="647384" y="1000331"/>
            <a:chExt cx="9900737" cy="80395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20F1076-4571-415E-86DA-7F36B586490C}"/>
                </a:ext>
              </a:extLst>
            </p:cNvPr>
            <p:cNvGrpSpPr/>
            <p:nvPr/>
          </p:nvGrpSpPr>
          <p:grpSpPr>
            <a:xfrm>
              <a:off x="1298745" y="1000331"/>
              <a:ext cx="9249376" cy="803959"/>
              <a:chOff x="1298745" y="1006894"/>
              <a:chExt cx="9249376" cy="80395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E682CAC-0C97-4F39-B37D-BF50F498F345}"/>
                  </a:ext>
                </a:extLst>
              </p:cNvPr>
              <p:cNvSpPr/>
              <p:nvPr/>
            </p:nvSpPr>
            <p:spPr>
              <a:xfrm>
                <a:off x="1298746" y="1006894"/>
                <a:ext cx="9249375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91440" bIns="45720" rtlCol="0" anchor="t"/>
              <a:lstStyle/>
              <a:p>
                <a:r>
                  <a:rPr lang="en-GB" sz="2800">
                    <a:solidFill>
                      <a:schemeClr val="bg1"/>
                    </a:solidFill>
                    <a:latin typeface="Source Sans Pro Light"/>
                    <a:ea typeface="Source Sans Pro Light"/>
                  </a:rPr>
                  <a:t>PG Programmes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2D81BCE-E837-4DDD-9249-28231FEA8824}"/>
                  </a:ext>
                </a:extLst>
              </p:cNvPr>
              <p:cNvSpPr/>
              <p:nvPr/>
            </p:nvSpPr>
            <p:spPr>
              <a:xfrm>
                <a:off x="1298745" y="1441521"/>
                <a:ext cx="6510004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 ExtraLight" panose="020B0303030403020204" pitchFamily="34" charset="0"/>
                    <a:ea typeface="Source Sans Pro ExtraLight" panose="020B0303030403020204" pitchFamily="34" charset="0"/>
                    <a:cs typeface="Arial" panose="020B0604020202020204" pitchFamily="34" charset="0"/>
                  </a:rPr>
                  <a:t>Professor Gill Aitken &amp; Dr Fiona Borthwick</a:t>
                </a: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75F434-285D-4CA3-ABD9-375675B79798}"/>
                </a:ext>
              </a:extLst>
            </p:cNvPr>
            <p:cNvSpPr/>
            <p:nvPr/>
          </p:nvSpPr>
          <p:spPr>
            <a:xfrm>
              <a:off x="647384" y="1123018"/>
              <a:ext cx="535298" cy="540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FEF2F3-B878-402F-B266-9C8A92DA262D}"/>
              </a:ext>
            </a:extLst>
          </p:cNvPr>
          <p:cNvGrpSpPr/>
          <p:nvPr/>
        </p:nvGrpSpPr>
        <p:grpSpPr>
          <a:xfrm>
            <a:off x="439763" y="2935437"/>
            <a:ext cx="8252487" cy="829956"/>
            <a:chOff x="647384" y="955749"/>
            <a:chExt cx="8252487" cy="82995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9540F9-6125-4B6A-97A5-5D9417799978}"/>
                </a:ext>
              </a:extLst>
            </p:cNvPr>
            <p:cNvGrpSpPr/>
            <p:nvPr/>
          </p:nvGrpSpPr>
          <p:grpSpPr>
            <a:xfrm>
              <a:off x="1298745" y="972453"/>
              <a:ext cx="7601126" cy="813252"/>
              <a:chOff x="1298745" y="979016"/>
              <a:chExt cx="7601126" cy="81325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B6B13BA-CE44-4A3A-AEAA-A431F8004628}"/>
                  </a:ext>
                </a:extLst>
              </p:cNvPr>
              <p:cNvSpPr/>
              <p:nvPr/>
            </p:nvSpPr>
            <p:spPr>
              <a:xfrm>
                <a:off x="1298747" y="979016"/>
                <a:ext cx="7601124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91440" bIns="45720" rtlCol="0" anchor="t"/>
              <a:lstStyle/>
              <a:p>
                <a:r>
                  <a:rPr lang="en-GB" sz="2800">
                    <a:solidFill>
                      <a:schemeClr val="bg1"/>
                    </a:solidFill>
                    <a:latin typeface="Source Sans Pro Light"/>
                    <a:ea typeface="Source Sans Pro Light"/>
                  </a:rPr>
                  <a:t>UG Medicine &amp; Biomedical Sciences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0FCCBA-F386-492B-8552-CCA6A800E096}"/>
                  </a:ext>
                </a:extLst>
              </p:cNvPr>
              <p:cNvSpPr/>
              <p:nvPr/>
            </p:nvSpPr>
            <p:spPr>
              <a:xfrm>
                <a:off x="1298745" y="1422936"/>
                <a:ext cx="651000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 ExtraLight" panose="020B0303030403020204" pitchFamily="34" charset="0"/>
                    <a:ea typeface="Source Sans Pro ExtraLight" panose="020B0303030403020204" pitchFamily="34" charset="0"/>
                    <a:cs typeface="Arial" panose="020B0604020202020204" pitchFamily="34" charset="0"/>
                  </a:rPr>
                  <a:t>Dr Dawn Livingstone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FE56D8-FF20-4882-A83A-443945B75CEA}"/>
                </a:ext>
              </a:extLst>
            </p:cNvPr>
            <p:cNvSpPr/>
            <p:nvPr/>
          </p:nvSpPr>
          <p:spPr>
            <a:xfrm>
              <a:off x="647384" y="955749"/>
              <a:ext cx="535298" cy="540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0A50859-6A7C-491E-A7AA-A7E52F33CF83}"/>
              </a:ext>
            </a:extLst>
          </p:cNvPr>
          <p:cNvGrpSpPr/>
          <p:nvPr/>
        </p:nvGrpSpPr>
        <p:grpSpPr>
          <a:xfrm>
            <a:off x="439763" y="3681456"/>
            <a:ext cx="7161365" cy="785373"/>
            <a:chOff x="647384" y="1000331"/>
            <a:chExt cx="7161365" cy="78537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DA513C-B403-4FAB-B9D4-6DFF482E7A68}"/>
                </a:ext>
              </a:extLst>
            </p:cNvPr>
            <p:cNvGrpSpPr/>
            <p:nvPr/>
          </p:nvGrpSpPr>
          <p:grpSpPr>
            <a:xfrm>
              <a:off x="1298745" y="1000331"/>
              <a:ext cx="6510004" cy="785373"/>
              <a:chOff x="1298745" y="1006894"/>
              <a:chExt cx="6510004" cy="78537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E583AE-0EFE-4160-886C-9F026D70033D}"/>
                  </a:ext>
                </a:extLst>
              </p:cNvPr>
              <p:cNvSpPr/>
              <p:nvPr/>
            </p:nvSpPr>
            <p:spPr>
              <a:xfrm>
                <a:off x="1298747" y="1006894"/>
                <a:ext cx="6510002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91440" bIns="45720" rtlCol="0" anchor="t"/>
              <a:lstStyle/>
              <a:p>
                <a:r>
                  <a:rPr lang="en-GB" sz="2800">
                    <a:solidFill>
                      <a:schemeClr val="bg1"/>
                    </a:solidFill>
                    <a:latin typeface="Source Sans Pro Light"/>
                    <a:ea typeface="Source Sans Pro Light"/>
                  </a:rPr>
                  <a:t>UG Veterinary Medicine 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A0430DB-13CF-4BD3-8B14-B0E748FABD4C}"/>
                  </a:ext>
                </a:extLst>
              </p:cNvPr>
              <p:cNvSpPr/>
              <p:nvPr/>
            </p:nvSpPr>
            <p:spPr>
              <a:xfrm>
                <a:off x="1298745" y="1422935"/>
                <a:ext cx="651000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 ExtraLight" panose="020B0303030403020204" pitchFamily="34" charset="0"/>
                    <a:ea typeface="Source Sans Pro ExtraLight" panose="020B0303030403020204" pitchFamily="34" charset="0"/>
                    <a:cs typeface="Arial" panose="020B0604020202020204" pitchFamily="34" charset="0"/>
                  </a:rPr>
                  <a:t>Professor Gurå Therese Bergkvist</a:t>
                </a: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4196D3C-DCEB-4DA3-86E6-05E65AFA639B}"/>
                </a:ext>
              </a:extLst>
            </p:cNvPr>
            <p:cNvSpPr/>
            <p:nvPr/>
          </p:nvSpPr>
          <p:spPr>
            <a:xfrm>
              <a:off x="647384" y="1057969"/>
              <a:ext cx="535298" cy="540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4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C68C43-7A84-45CA-8796-AF699BFC953E}"/>
              </a:ext>
            </a:extLst>
          </p:cNvPr>
          <p:cNvGrpSpPr/>
          <p:nvPr/>
        </p:nvGrpSpPr>
        <p:grpSpPr>
          <a:xfrm>
            <a:off x="439763" y="5200649"/>
            <a:ext cx="7967633" cy="748203"/>
            <a:chOff x="647384" y="1390623"/>
            <a:chExt cx="7967633" cy="74820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1BF406E-8D95-4D01-B066-95C125CB1317}"/>
                </a:ext>
              </a:extLst>
            </p:cNvPr>
            <p:cNvGrpSpPr/>
            <p:nvPr/>
          </p:nvGrpSpPr>
          <p:grpSpPr>
            <a:xfrm>
              <a:off x="1298745" y="1390623"/>
              <a:ext cx="7316272" cy="748203"/>
              <a:chOff x="1298745" y="1397186"/>
              <a:chExt cx="7316272" cy="74820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8875A8F-A90B-4BFA-891E-F38EE5BA0B39}"/>
                  </a:ext>
                </a:extLst>
              </p:cNvPr>
              <p:cNvSpPr/>
              <p:nvPr/>
            </p:nvSpPr>
            <p:spPr>
              <a:xfrm>
                <a:off x="1298747" y="1397186"/>
                <a:ext cx="6510002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t"/>
              <a:lstStyle/>
              <a:p>
                <a:r>
                  <a:rPr lang="en-GB" sz="28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Student Panel Discussion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0D87AB1-FCAB-4049-93B9-BF3FF92D23F5}"/>
                  </a:ext>
                </a:extLst>
              </p:cNvPr>
              <p:cNvSpPr/>
              <p:nvPr/>
            </p:nvSpPr>
            <p:spPr>
              <a:xfrm>
                <a:off x="1298745" y="1776057"/>
                <a:ext cx="731627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 ExtraLight" panose="020B0303030403020204" pitchFamily="34" charset="0"/>
                    <a:ea typeface="Source Sans Pro ExtraLight" panose="020B0303030403020204" pitchFamily="34" charset="0"/>
                    <a:cs typeface="Arial" panose="020B0604020202020204" pitchFamily="34" charset="0"/>
                  </a:rPr>
                  <a:t>UG and PG Students from the College of Medicine and Veterinary Medicine</a:t>
                </a: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8B059F8-CE2A-4C38-B4B7-ED9FBC15C73E}"/>
                </a:ext>
              </a:extLst>
            </p:cNvPr>
            <p:cNvSpPr/>
            <p:nvPr/>
          </p:nvSpPr>
          <p:spPr>
            <a:xfrm>
              <a:off x="647384" y="1513310"/>
              <a:ext cx="535298" cy="540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Source Sans Pro Light"/>
                  <a:ea typeface="Source Sans Pro Light"/>
                </a:rPr>
                <a:t>6</a:t>
              </a:r>
              <a:endParaRPr lang="en-GB" sz="28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5288E36-6016-4C1A-8589-39C7A0208366}"/>
              </a:ext>
            </a:extLst>
          </p:cNvPr>
          <p:cNvSpPr/>
          <p:nvPr/>
        </p:nvSpPr>
        <p:spPr>
          <a:xfrm>
            <a:off x="0" y="-9293"/>
            <a:ext cx="108000" cy="68580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F87C7-F14D-53A4-B80F-8761C22AED9B}"/>
              </a:ext>
            </a:extLst>
          </p:cNvPr>
          <p:cNvSpPr/>
          <p:nvPr/>
        </p:nvSpPr>
        <p:spPr>
          <a:xfrm>
            <a:off x="1113428" y="4544586"/>
            <a:ext cx="6510002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t"/>
          <a:lstStyle/>
          <a:p>
            <a:r>
              <a:rPr lang="en-GB" sz="2800">
                <a:solidFill>
                  <a:schemeClr val="bg1"/>
                </a:solidFill>
                <a:latin typeface="Source Sans Pro Light"/>
                <a:ea typeface="Source Sans Pro Light"/>
              </a:rPr>
              <a:t>Break, Refreshments &amp; Quiz</a:t>
            </a:r>
            <a:endParaRPr lang="en-GB" sz="28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B298BF-CC83-7B52-F609-4DA781D245FC}"/>
              </a:ext>
            </a:extLst>
          </p:cNvPr>
          <p:cNvSpPr/>
          <p:nvPr/>
        </p:nvSpPr>
        <p:spPr>
          <a:xfrm>
            <a:off x="462065" y="4546468"/>
            <a:ext cx="535298" cy="540000"/>
          </a:xfrm>
          <a:prstGeom prst="ellipse">
            <a:avLst/>
          </a:prstGeom>
          <a:solidFill>
            <a:srgbClr val="D50032"/>
          </a:solidFill>
          <a:ln>
            <a:solidFill>
              <a:srgbClr val="D5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695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4246D-69A3-4E94-95CA-35168A8E4D8D}"/>
              </a:ext>
            </a:extLst>
          </p:cNvPr>
          <p:cNvSpPr/>
          <p:nvPr/>
        </p:nvSpPr>
        <p:spPr>
          <a:xfrm>
            <a:off x="439765" y="3050290"/>
            <a:ext cx="11066983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Graduate destinations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postgraduate study, such as a Masters or PhD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graduate professional accredited programmes in medicine, veterinary medicine or teaching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scientific or laboratory-based roles, such as a biomedical research scientist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graduate training in healthcare professions such as a clinical physiologist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employment in the health service, universities or the biotech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non-laboratory scientific roles such as scientific writing, science communication, healthcare management, scientific policy development, and scientific advisor to medical-associated charities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postgraduate teacher training for secondary science education or primary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graduate entry careers in management or the public sector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non-scientific roles such as marketing, accountancy and finance or policy research.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789FB-280A-FAC4-5E3F-6FBC0E7C5506}"/>
              </a:ext>
            </a:extLst>
          </p:cNvPr>
          <p:cNvSpPr/>
          <p:nvPr/>
        </p:nvSpPr>
        <p:spPr>
          <a:xfrm>
            <a:off x="0" y="5950800"/>
            <a:ext cx="12192000" cy="9072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721C7B-EF03-BB7D-20AF-839E975D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C6207E-47EE-A1AD-D85D-0C76DDBF67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5A1D81-CD7B-4F6A-A732-68170822BDD9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Graduate outcomes (Class of 2023)</a:t>
            </a:r>
          </a:p>
        </p:txBody>
      </p:sp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0560630F-4A48-4011-9659-442E7299C849}"/>
              </a:ext>
            </a:extLst>
          </p:cNvPr>
          <p:cNvGraphicFramePr>
            <a:graphicFrameLocks/>
          </p:cNvGraphicFramePr>
          <p:nvPr/>
        </p:nvGraphicFramePr>
        <p:xfrm>
          <a:off x="439765" y="1536065"/>
          <a:ext cx="5004000" cy="14452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4000">
                  <a:extLst>
                    <a:ext uri="{9D8B030D-6E8A-4147-A177-3AD203B41FA5}">
                      <a16:colId xmlns:a16="http://schemas.microsoft.com/office/drawing/2014/main" val="2971886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1151070"/>
                    </a:ext>
                  </a:extLst>
                </a:gridCol>
              </a:tblGrid>
              <a:tr h="481753">
                <a:tc>
                  <a:txBody>
                    <a:bodyPr/>
                    <a:lstStyle/>
                    <a:p>
                      <a:pPr algn="r"/>
                      <a:r>
                        <a:rPr lang="en-GB" sz="1600" b="0">
                          <a:solidFill>
                            <a:srgbClr val="D50032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Employment and/or Further Study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91.3%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6944"/>
                  </a:ext>
                </a:extLst>
              </a:tr>
              <a:tr h="481753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rgbClr val="D50032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Highly Skilled Employment and/or Further Study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79.3%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88196"/>
                  </a:ext>
                </a:extLst>
              </a:tr>
              <a:tr h="481753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rgbClr val="D50032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Activity Fits with Future Plans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81.1%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4382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7F44708-E90F-4422-826C-FC0867EDCE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440" y="0"/>
            <a:ext cx="4581560" cy="30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" descr="图片包含 人, 室内, 病房, 男人&#10;&#10;AI 生成的内容可能不正确。">
            <a:extLst>
              <a:ext uri="{FF2B5EF4-FFF2-40B4-BE49-F238E27FC236}">
                <a16:creationId xmlns:a16="http://schemas.microsoft.com/office/drawing/2014/main" id="{BACE6FFB-339B-4F71-861A-EF198B554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199" y="-1464"/>
            <a:ext cx="4474801" cy="594933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4AE47-BEE5-4627-A109-D29BD423E387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2B771-44DD-41F0-910A-8E36943BB633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177BC3A-DA79-401F-9471-84D478D5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7E1A0C4-E35E-4EE5-A9CC-266ED692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5EB87BE-A9A0-450C-B0AD-E8DF7AB2CBA2}"/>
              </a:ext>
            </a:extLst>
          </p:cNvPr>
          <p:cNvSpPr/>
          <p:nvPr/>
        </p:nvSpPr>
        <p:spPr>
          <a:xfrm>
            <a:off x="439765" y="1601836"/>
            <a:ext cx="6707583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Integrative Biomedical Sciences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Multidisciplinary programme that provides opportunities to investigate the biomedical sciences in the 21st century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Core structure provides the knowledge, skills and personal and professional development appropriate to meet the needs of a future career as a leader in biomedical sciences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D0ECC5-E0D5-4CC7-8DD7-FE96C659D5F5}"/>
              </a:ext>
            </a:extLst>
          </p:cNvPr>
          <p:cNvSpPr/>
          <p:nvPr/>
        </p:nvSpPr>
        <p:spPr>
          <a:xfrm>
            <a:off x="439764" y="3765841"/>
            <a:ext cx="6707583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BSc Biomedical Informatics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Encompasses the study of information and computation in biology and health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rains students in the overarching principles of Biomedical Informatics and how to apply these skills in fundamental biomedical research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D815BF-39D9-40A2-8CFB-EFC51926E662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ZJU-UoE Institute</a:t>
            </a:r>
          </a:p>
        </p:txBody>
      </p:sp>
    </p:spTree>
    <p:extLst>
      <p:ext uri="{BB962C8B-B14F-4D97-AF65-F5344CB8AC3E}">
        <p14:creationId xmlns:p14="http://schemas.microsoft.com/office/powerpoint/2010/main" val="143048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ACF4E6E-8EC4-47F6-87D2-CBB2081A3A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9887" y="0"/>
            <a:ext cx="3672114" cy="68580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4AE47-BEE5-4627-A109-D29BD423E387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2B771-44DD-41F0-910A-8E36943BB633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177BC3A-DA79-401F-9471-84D478D5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7E1A0C4-E35E-4EE5-A9CC-266ED692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F1E0F0-705E-41A8-8DB9-7EAD9D5D1EA3}"/>
              </a:ext>
            </a:extLst>
          </p:cNvPr>
          <p:cNvSpPr/>
          <p:nvPr/>
        </p:nvSpPr>
        <p:spPr>
          <a:xfrm>
            <a:off x="439765" y="1570799"/>
            <a:ext cx="7632000" cy="371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en-GB" sz="2400" b="0" i="0" u="none" strike="noStrike" kern="1200" cap="none" spc="0" normalizeH="0" baseline="0" noProof="0" dirty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Four rates for tuition fee waivers:</a:t>
            </a:r>
            <a:endParaRPr lang="en-GB">
              <a:solidFill>
                <a:srgbClr val="041E42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| 200,000 RMB waiver/year for 4 years (full fee waiver of all tuition fees)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 | 140,000 RMB waiver/year for 4 years (student contribution 60,000 RMB/year)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 | 80,000 RMB waiver/year for 4 years (student contribution 120,000 RMB/year)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 | 40,000 RMB waiver/year for 4 years (student contribution 160,000 RMB/year)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Academic Scholarship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Assessed by Performance during Academic Year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Overseas Exchange Scholarship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Available for everyone, assessed on a case-by-case basis.</a:t>
            </a:r>
            <a:endParaRPr lang="en-GB">
              <a:solidFill>
                <a:srgbClr val="041E42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8814E-3171-4ABB-88AB-D7752F42E967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7" name="Graphic 6" descr="Money with solid fill">
            <a:extLst>
              <a:ext uri="{FF2B5EF4-FFF2-40B4-BE49-F238E27FC236}">
                <a16:creationId xmlns:a16="http://schemas.microsoft.com/office/drawing/2014/main" id="{5BE9A47A-8BCE-8DC0-3F4A-201F83DD85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6315" y="1255346"/>
            <a:ext cx="432000" cy="43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875AC-0448-287F-F532-6BE585B2B8E6}"/>
              </a:ext>
            </a:extLst>
          </p:cNvPr>
          <p:cNvSpPr txBox="1"/>
          <p:nvPr/>
        </p:nvSpPr>
        <p:spPr>
          <a:xfrm>
            <a:off x="976922" y="1250460"/>
            <a:ext cx="53535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ZJU-</a:t>
            </a:r>
            <a:r>
              <a:rPr lang="en-US" sz="2400" dirty="0" err="1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UoE</a:t>
            </a:r>
            <a:r>
              <a:rPr lang="en-US" sz="2400" dirty="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Institute | Scholarships</a:t>
            </a:r>
            <a:endParaRPr lang="en-US" sz="2400">
              <a:solidFill>
                <a:srgbClr val="D50032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4AE47-BEE5-4627-A109-D29BD423E387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2B771-44DD-41F0-910A-8E36943BB633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177BC3A-DA79-401F-9471-84D478D5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7E1A0C4-E35E-4EE5-A9CC-266ED692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47C42-EDCD-4B77-9E21-FC65EAA3ABEE}"/>
              </a:ext>
            </a:extLst>
          </p:cNvPr>
          <p:cNvSpPr/>
          <p:nvPr/>
        </p:nvSpPr>
        <p:spPr>
          <a:xfrm>
            <a:off x="439765" y="1616046"/>
            <a:ext cx="6752744" cy="380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Levels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AAB in one year, to include Biology and Chemistry at B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Mathematics or Physics is recommended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GCSEs: Mathematics at B or 6 and English at C or 4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International Baccalaureate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34 Points with 655 at HL to include Biology and Chemistry (one at 5 and one at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Mathematics or Physics is recommended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SL: English at 5 and Mathematics: Analysis and approaches or Mathematics: Applications and interpretation at 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English Language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English language requirements can be met with qualifications from school or an English language test</a:t>
            </a:r>
          </a:p>
        </p:txBody>
      </p:sp>
      <p:pic>
        <p:nvPicPr>
          <p:cNvPr id="21" name="图片 5" descr="微信图片_2022111410242010">
            <a:extLst>
              <a:ext uri="{FF2B5EF4-FFF2-40B4-BE49-F238E27FC236}">
                <a16:creationId xmlns:a16="http://schemas.microsoft.com/office/drawing/2014/main" id="{D531EA12-C469-46FF-807A-F89D0FB677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9" r="-267"/>
          <a:stretch>
            <a:fillRect/>
          </a:stretch>
        </p:blipFill>
        <p:spPr>
          <a:xfrm>
            <a:off x="8427537" y="1254204"/>
            <a:ext cx="3756799" cy="47281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352BAD-2827-48BF-B9FA-004742E2BB44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Biomedical Sciences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ZJU-UoE Institute | Entry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82DD1-E5F3-B500-6FF1-55584C93E733}"/>
              </a:ext>
            </a:extLst>
          </p:cNvPr>
          <p:cNvSpPr/>
          <p:nvPr/>
        </p:nvSpPr>
        <p:spPr>
          <a:xfrm>
            <a:off x="8429625" y="0"/>
            <a:ext cx="3762375" cy="126223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3677A-39D1-287A-2B27-9285B3357056}"/>
              </a:ext>
            </a:extLst>
          </p:cNvPr>
          <p:cNvSpPr txBox="1"/>
          <p:nvPr/>
        </p:nvSpPr>
        <p:spPr>
          <a:xfrm>
            <a:off x="8832057" y="178724"/>
            <a:ext cx="2165817" cy="72327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>
                <a:solidFill>
                  <a:schemeClr val="bg1"/>
                </a:solidFill>
                <a:latin typeface="Source Sans Pro Light"/>
                <a:ea typeface="Source Sans Pro Light"/>
                <a:cs typeface="Arial"/>
              </a:rPr>
              <a:t>Entry requirements</a:t>
            </a:r>
          </a:p>
          <a:p>
            <a:pPr algn="r">
              <a:spcAft>
                <a:spcPts val="60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Source Sans Pro Light"/>
                <a:ea typeface="Source Sans Pro Light"/>
                <a:cs typeface="Arial"/>
              </a:rPr>
              <a:t>(ZJU-</a:t>
            </a:r>
            <a:r>
              <a:rPr lang="en-GB" dirty="0" err="1">
                <a:solidFill>
                  <a:schemeClr val="bg1"/>
                </a:solidFill>
                <a:latin typeface="Source Sans Pro Light"/>
                <a:ea typeface="Source Sans Pro Light"/>
                <a:cs typeface="Arial"/>
              </a:rPr>
              <a:t>UoE</a:t>
            </a:r>
            <a:r>
              <a:rPr lang="en-GB" dirty="0">
                <a:solidFill>
                  <a:schemeClr val="bg1"/>
                </a:solidFill>
                <a:latin typeface="Source Sans Pro Light"/>
                <a:ea typeface="Source Sans Pro Light"/>
                <a:cs typeface="Arial"/>
              </a:rPr>
              <a:t>)</a:t>
            </a:r>
          </a:p>
        </p:txBody>
      </p:sp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41E9031-E527-84F7-A279-F3A3AC158B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187193" y="184687"/>
            <a:ext cx="782665" cy="8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8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E810C-E685-48EC-97D9-B4ED356FF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E67D9-B023-4F20-88CA-927152B6D08A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AA9BA7A-AC05-4013-B9E8-69F91401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D9AB4152-563E-4DC9-B53F-E909910573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DDB2BF-8B70-4ED2-82F5-0F0B86C5B57D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BCE53F-6DF0-4557-8BD2-89BC9F79B60B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BC5344C-0227-4113-9761-6B643AC9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72B7130-FE51-4991-8FF3-2CD9041FD2AB}"/>
              </a:ext>
            </a:extLst>
          </p:cNvPr>
          <p:cNvSpPr txBox="1"/>
          <p:nvPr/>
        </p:nvSpPr>
        <p:spPr>
          <a:xfrm>
            <a:off x="515256" y="2690336"/>
            <a:ext cx="698617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Thank You</a:t>
            </a:r>
            <a:endParaRPr lang="en-GB" sz="36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06FA15-5E05-4E0C-9C7F-708FD24E5CE3}"/>
              </a:ext>
            </a:extLst>
          </p:cNvPr>
          <p:cNvGrpSpPr/>
          <p:nvPr/>
        </p:nvGrpSpPr>
        <p:grpSpPr>
          <a:xfrm>
            <a:off x="515256" y="4226750"/>
            <a:ext cx="2880000" cy="540000"/>
            <a:chOff x="8154599" y="4164147"/>
            <a:chExt cx="2880000" cy="540000"/>
          </a:xfrm>
        </p:grpSpPr>
        <p:sp>
          <p:nvSpPr>
            <p:cNvPr id="39" name="Round Same Side Corner Rectangle 79">
              <a:extLst>
                <a:ext uri="{FF2B5EF4-FFF2-40B4-BE49-F238E27FC236}">
                  <a16:creationId xmlns:a16="http://schemas.microsoft.com/office/drawing/2014/main" id="{A099D4AA-1124-4C2A-B575-BCCAD937FA11}"/>
                </a:ext>
              </a:extLst>
            </p:cNvPr>
            <p:cNvSpPr/>
            <p:nvPr/>
          </p:nvSpPr>
          <p:spPr>
            <a:xfrm rot="16200000" flipH="1">
              <a:off x="9324599" y="2994147"/>
              <a:ext cx="540000" cy="28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D50032"/>
            </a:solidFill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540000" bIns="46800" rtlCol="0" anchor="ctr"/>
            <a:lstStyle/>
            <a:p>
              <a:r>
                <a:rPr lang="en-US" sz="20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medug@ed.ac.uk</a:t>
              </a:r>
            </a:p>
          </p:txBody>
        </p:sp>
        <p:sp>
          <p:nvSpPr>
            <p:cNvPr id="40" name="Rectangle 77">
              <a:extLst>
                <a:ext uri="{FF2B5EF4-FFF2-40B4-BE49-F238E27FC236}">
                  <a16:creationId xmlns:a16="http://schemas.microsoft.com/office/drawing/2014/main" id="{008A5564-FCFA-4297-AB66-0DE54B0D0B73}"/>
                </a:ext>
              </a:extLst>
            </p:cNvPr>
            <p:cNvSpPr/>
            <p:nvPr/>
          </p:nvSpPr>
          <p:spPr>
            <a:xfrm>
              <a:off x="8232375" y="4218146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Graphic 40" descr="Envelope with solid fill">
              <a:extLst>
                <a:ext uri="{FF2B5EF4-FFF2-40B4-BE49-F238E27FC236}">
                  <a16:creationId xmlns:a16="http://schemas.microsoft.com/office/drawing/2014/main" id="{2707FB0B-4948-4DC6-A133-7AF042E3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268375" y="42541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09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8DF355-7E56-42A8-B972-9CAF4DEC33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14421-2E96-47B6-8608-B183C8AAEA97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B8E0024-BA59-4C06-8108-AC0B6B8E4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9" name="Graphic 12">
            <a:extLst>
              <a:ext uri="{FF2B5EF4-FFF2-40B4-BE49-F238E27FC236}">
                <a16:creationId xmlns:a16="http://schemas.microsoft.com/office/drawing/2014/main" id="{C31A4ED2-0708-445E-AEF7-BCA23259E6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282ACF3-B8E2-4FC1-8CC0-CC1041F6DE9F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05960D-579F-41E2-9487-C01918F961CB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14F70AA-D018-406D-B059-869E0359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84B7E2-D08D-4413-B75A-90DEF06637FA}"/>
              </a:ext>
            </a:extLst>
          </p:cNvPr>
          <p:cNvGrpSpPr/>
          <p:nvPr/>
        </p:nvGrpSpPr>
        <p:grpSpPr>
          <a:xfrm>
            <a:off x="515256" y="2396174"/>
            <a:ext cx="9855027" cy="2582934"/>
            <a:chOff x="515256" y="2720024"/>
            <a:chExt cx="9855027" cy="25829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9765F4-DDD9-4A13-81F3-71C71E14481C}"/>
                </a:ext>
              </a:extLst>
            </p:cNvPr>
            <p:cNvSpPr txBox="1"/>
            <p:nvPr/>
          </p:nvSpPr>
          <p:spPr>
            <a:xfrm>
              <a:off x="515256" y="2720024"/>
              <a:ext cx="9855027" cy="14179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3600">
                  <a:solidFill>
                    <a:prstClr val="white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j-cs"/>
                </a:rPr>
                <a:t>The Royal (Dick) School of Veterinary Studies</a:t>
              </a:r>
              <a:endParaRPr lang="en-US" sz="66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endParaRPr>
            </a:p>
            <a:p>
              <a:pPr>
                <a:lnSpc>
                  <a:spcPts val="5400"/>
                </a:lnSpc>
              </a:pPr>
              <a:r>
                <a:rPr lang="en-US" sz="5400" b="1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j-cs"/>
                </a:rPr>
                <a:t>UG Veterinary Medicine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DD6E44-E45A-45AF-B4BF-86A273E590EA}"/>
                </a:ext>
              </a:extLst>
            </p:cNvPr>
            <p:cNvGrpSpPr/>
            <p:nvPr/>
          </p:nvGrpSpPr>
          <p:grpSpPr>
            <a:xfrm>
              <a:off x="607259" y="4258958"/>
              <a:ext cx="5375673" cy="1044000"/>
              <a:chOff x="607259" y="3798203"/>
              <a:chExt cx="5375673" cy="104400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95491-3562-41C8-8A96-B14844637AC9}"/>
                  </a:ext>
                </a:extLst>
              </p:cNvPr>
              <p:cNvSpPr txBox="1"/>
              <p:nvPr/>
            </p:nvSpPr>
            <p:spPr>
              <a:xfrm>
                <a:off x="1729714" y="3811043"/>
                <a:ext cx="4253218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Professor Gurå Therese Bergkvist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BSc (Hons) BVM&amp;S PhD MRCVS FHEA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Personal Chair of Veterinary Anatomy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Director, BVM&amp;S Student Recruitment &amp; Admissions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3BAD77E-2573-4706-B04F-D93B8F0E6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259" y="3798203"/>
                <a:ext cx="1044000" cy="1044000"/>
              </a:xfrm>
              <a:prstGeom prst="ellipse">
                <a:avLst/>
              </a:prstGeom>
              <a:ln w="1270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76123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47D537D-ED36-46DD-9848-8125B3B06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" y="0"/>
            <a:ext cx="12191860" cy="610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889845F-6C50-4C22-A1CC-AC53449F8076}"/>
              </a:ext>
            </a:extLst>
          </p:cNvPr>
          <p:cNvSpPr/>
          <p:nvPr/>
        </p:nvSpPr>
        <p:spPr>
          <a:xfrm rot="16200000" flipH="1">
            <a:off x="3121332" y="-3121332"/>
            <a:ext cx="5949335" cy="1219200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88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4F1B9-6CF3-4224-A44A-DB7AB1881DD9}"/>
              </a:ext>
            </a:extLst>
          </p:cNvPr>
          <p:cNvSpPr/>
          <p:nvPr/>
        </p:nvSpPr>
        <p:spPr>
          <a:xfrm>
            <a:off x="439765" y="214197"/>
            <a:ext cx="11145593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The Royal (Dick) School of Veterinary Studies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5176F6-40BE-4A23-B082-507AAFB662C1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527922-F428-4D82-BBA9-EC2B0A5FE01D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54287AC-FFFC-487A-9F7B-5FDC4030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673A5B8-39D6-4339-8232-4AEF36DA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D9A84E-89F9-40C5-B034-637FAA1BD4DE}"/>
              </a:ext>
            </a:extLst>
          </p:cNvPr>
          <p:cNvGrpSpPr/>
          <p:nvPr/>
        </p:nvGrpSpPr>
        <p:grpSpPr>
          <a:xfrm>
            <a:off x="439765" y="1248270"/>
            <a:ext cx="8903740" cy="4385317"/>
            <a:chOff x="439765" y="1326094"/>
            <a:chExt cx="8903740" cy="4385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77D9C3E-CD6C-408E-B02A-1BAA1276C1D9}"/>
                </a:ext>
              </a:extLst>
            </p:cNvPr>
            <p:cNvGrpSpPr/>
            <p:nvPr/>
          </p:nvGrpSpPr>
          <p:grpSpPr>
            <a:xfrm>
              <a:off x="439765" y="1326094"/>
              <a:ext cx="8639779" cy="677854"/>
              <a:chOff x="182488" y="1645313"/>
              <a:chExt cx="8639779" cy="67785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5FEBF84-3527-4ED9-A93C-2DE8C1BB9849}"/>
                  </a:ext>
                </a:extLst>
              </p:cNvPr>
              <p:cNvGrpSpPr/>
              <p:nvPr/>
            </p:nvGrpSpPr>
            <p:grpSpPr>
              <a:xfrm>
                <a:off x="947766" y="1645313"/>
                <a:ext cx="7874501" cy="677854"/>
                <a:chOff x="888497" y="1650268"/>
                <a:chExt cx="7874501" cy="67785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60DB013-5CDB-4E93-96CB-A899322D8778}"/>
                    </a:ext>
                  </a:extLst>
                </p:cNvPr>
                <p:cNvSpPr/>
                <p:nvPr/>
              </p:nvSpPr>
              <p:spPr>
                <a:xfrm>
                  <a:off x="888497" y="1650268"/>
                  <a:ext cx="5893858" cy="43601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ts val="3400"/>
                    </a:lnSpc>
                  </a:pPr>
                  <a:r>
                    <a:rPr lang="en-GB" sz="34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Extraordinary</a:t>
                  </a:r>
                  <a:r>
                    <a:rPr lang="en-GB" sz="36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3200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reputation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5E40B6C-600B-4063-8D99-5E7F249B0E3A}"/>
                    </a:ext>
                  </a:extLst>
                </p:cNvPr>
                <p:cNvSpPr/>
                <p:nvPr/>
              </p:nvSpPr>
              <p:spPr>
                <a:xfrm>
                  <a:off x="888497" y="2051123"/>
                  <a:ext cx="7874501" cy="276999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r>
                    <a:rPr lang="en-GB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Consistently ranked as one of the top schools in the UK and globally</a:t>
                  </a:r>
                </a:p>
              </p:txBody>
            </p:sp>
          </p:grpSp>
          <p:pic>
            <p:nvPicPr>
              <p:cNvPr id="52" name="Graphic 7" descr="Priorities with solid fill">
                <a:extLst>
                  <a:ext uri="{FF2B5EF4-FFF2-40B4-BE49-F238E27FC236}">
                    <a16:creationId xmlns:a16="http://schemas.microsoft.com/office/drawing/2014/main" id="{503503E2-0D8A-4BBC-835F-DB82B9152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82488" y="1660240"/>
                <a:ext cx="648000" cy="648000"/>
              </a:xfrm>
              <a:prstGeom prst="ellipse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176ED94-A4E1-4F49-B651-93171A80538B}"/>
                </a:ext>
              </a:extLst>
            </p:cNvPr>
            <p:cNvGrpSpPr/>
            <p:nvPr/>
          </p:nvGrpSpPr>
          <p:grpSpPr>
            <a:xfrm>
              <a:off x="439765" y="2221680"/>
              <a:ext cx="8903740" cy="677855"/>
              <a:chOff x="182488" y="2644941"/>
              <a:chExt cx="8903740" cy="67785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23B1936-C890-4F87-B3F4-348A50B74FF4}"/>
                  </a:ext>
                </a:extLst>
              </p:cNvPr>
              <p:cNvGrpSpPr/>
              <p:nvPr/>
            </p:nvGrpSpPr>
            <p:grpSpPr>
              <a:xfrm>
                <a:off x="947765" y="2644941"/>
                <a:ext cx="8138463" cy="677855"/>
                <a:chOff x="888496" y="2635695"/>
                <a:chExt cx="8138463" cy="677855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C546685-E34D-4DFC-8A91-49A17CC742CD}"/>
                    </a:ext>
                  </a:extLst>
                </p:cNvPr>
                <p:cNvSpPr/>
                <p:nvPr/>
              </p:nvSpPr>
              <p:spPr>
                <a:xfrm>
                  <a:off x="888496" y="2635695"/>
                  <a:ext cx="6172701" cy="43601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ts val="3400"/>
                    </a:lnSpc>
                  </a:pPr>
                  <a:r>
                    <a:rPr lang="en-GB" sz="34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Extraordinary</a:t>
                  </a:r>
                  <a:r>
                    <a:rPr lang="en-GB" sz="36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3200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student experience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0E2595E-B920-43B7-9703-1110EF32FB9C}"/>
                    </a:ext>
                  </a:extLst>
                </p:cNvPr>
                <p:cNvSpPr/>
                <p:nvPr/>
              </p:nvSpPr>
              <p:spPr>
                <a:xfrm>
                  <a:off x="888497" y="3036551"/>
                  <a:ext cx="8138462" cy="276999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r>
                    <a:rPr lang="en-GB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Regularly achieve over 90% student satisfaction in the National Student Survey</a:t>
                  </a:r>
                  <a:endParaRPr lang="en-GB" sz="1200">
                    <a:solidFill>
                      <a:srgbClr val="041E42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7" name="Graphic 7" descr="Thumbs up sign with solid fill">
                <a:extLst>
                  <a:ext uri="{FF2B5EF4-FFF2-40B4-BE49-F238E27FC236}">
                    <a16:creationId xmlns:a16="http://schemas.microsoft.com/office/drawing/2014/main" id="{BF3CF036-FDCB-4451-9BCA-FE45A69D7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82488" y="2659868"/>
                <a:ext cx="648000" cy="648000"/>
              </a:xfrm>
              <a:prstGeom prst="ellipse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CC1B9B-E0A8-43A3-8862-64CD102E50C8}"/>
                </a:ext>
              </a:extLst>
            </p:cNvPr>
            <p:cNvGrpSpPr/>
            <p:nvPr/>
          </p:nvGrpSpPr>
          <p:grpSpPr>
            <a:xfrm>
              <a:off x="439765" y="3117267"/>
              <a:ext cx="7136586" cy="677855"/>
              <a:chOff x="182488" y="3651757"/>
              <a:chExt cx="7136586" cy="677855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A31BE2A-86C5-4B1D-8C25-7A3E1FDFA274}"/>
                  </a:ext>
                </a:extLst>
              </p:cNvPr>
              <p:cNvGrpSpPr/>
              <p:nvPr/>
            </p:nvGrpSpPr>
            <p:grpSpPr>
              <a:xfrm>
                <a:off x="947765" y="3651757"/>
                <a:ext cx="6371309" cy="677855"/>
                <a:chOff x="888496" y="3621123"/>
                <a:chExt cx="6371309" cy="677855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7A934BE6-6537-4567-BF88-9AD1A4C73D1E}"/>
                    </a:ext>
                  </a:extLst>
                </p:cNvPr>
                <p:cNvSpPr/>
                <p:nvPr/>
              </p:nvSpPr>
              <p:spPr>
                <a:xfrm>
                  <a:off x="888496" y="3621123"/>
                  <a:ext cx="5893858" cy="43601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ts val="3400"/>
                    </a:lnSpc>
                  </a:pPr>
                  <a:r>
                    <a:rPr lang="en-GB" sz="34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Extraordinary</a:t>
                  </a:r>
                  <a:r>
                    <a:rPr lang="en-GB" sz="36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3200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facilities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7432F52-5343-45CA-BD25-5A3EE0549A08}"/>
                    </a:ext>
                  </a:extLst>
                </p:cNvPr>
                <p:cNvSpPr/>
                <p:nvPr/>
              </p:nvSpPr>
              <p:spPr>
                <a:xfrm>
                  <a:off x="888496" y="4021979"/>
                  <a:ext cx="6371309" cy="276999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r>
                    <a:rPr lang="en-GB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£300m+ invested in our Easter Bush Campus</a:t>
                  </a:r>
                </a:p>
              </p:txBody>
            </p:sp>
          </p:grpSp>
          <p:pic>
            <p:nvPicPr>
              <p:cNvPr id="64" name="Graphic 81" descr="Modern architecture with solid fill">
                <a:extLst>
                  <a:ext uri="{FF2B5EF4-FFF2-40B4-BE49-F238E27FC236}">
                    <a16:creationId xmlns:a16="http://schemas.microsoft.com/office/drawing/2014/main" id="{99B2B76E-2A84-4E3C-A151-83F96C8FF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82488" y="3666684"/>
                <a:ext cx="648000" cy="6480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83977A-7DDD-4345-8D7A-443D30CF7C24}"/>
                </a:ext>
              </a:extLst>
            </p:cNvPr>
            <p:cNvGrpSpPr/>
            <p:nvPr/>
          </p:nvGrpSpPr>
          <p:grpSpPr>
            <a:xfrm>
              <a:off x="439765" y="4012854"/>
              <a:ext cx="7987845" cy="677855"/>
              <a:chOff x="182488" y="4566036"/>
              <a:chExt cx="7987845" cy="677855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9716A3F-5D4C-45C5-A030-E6B3B30013A4}"/>
                  </a:ext>
                </a:extLst>
              </p:cNvPr>
              <p:cNvGrpSpPr/>
              <p:nvPr/>
            </p:nvGrpSpPr>
            <p:grpSpPr>
              <a:xfrm>
                <a:off x="947765" y="4566036"/>
                <a:ext cx="7222568" cy="677855"/>
                <a:chOff x="888496" y="4606552"/>
                <a:chExt cx="7222568" cy="677855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2A5F98-8F97-465C-8D52-E22C533B3E0E}"/>
                    </a:ext>
                  </a:extLst>
                </p:cNvPr>
                <p:cNvSpPr/>
                <p:nvPr/>
              </p:nvSpPr>
              <p:spPr>
                <a:xfrm>
                  <a:off x="888496" y="4606552"/>
                  <a:ext cx="5893858" cy="43601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ts val="3400"/>
                    </a:lnSpc>
                  </a:pPr>
                  <a:r>
                    <a:rPr lang="en-GB" sz="34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Extraordinary</a:t>
                  </a:r>
                  <a:r>
                    <a:rPr lang="en-GB" sz="36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3200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research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7808FAC-B694-4E04-BE5A-5B4B7627B62E}"/>
                    </a:ext>
                  </a:extLst>
                </p:cNvPr>
                <p:cNvSpPr/>
                <p:nvPr/>
              </p:nvSpPr>
              <p:spPr>
                <a:xfrm>
                  <a:off x="888496" y="5007408"/>
                  <a:ext cx="7222568" cy="276999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r>
                    <a:rPr lang="en-GB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Home to the renowned </a:t>
                  </a:r>
                  <a:r>
                    <a:rPr lang="en-GB" err="1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Roslin</a:t>
                  </a:r>
                  <a:r>
                    <a:rPr lang="en-GB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 Institute, where Dolly the Sheep was created</a:t>
                  </a:r>
                </a:p>
              </p:txBody>
            </p:sp>
          </p:grpSp>
          <p:pic>
            <p:nvPicPr>
              <p:cNvPr id="69" name="Graphic 7" descr="Microscope with solid fill">
                <a:extLst>
                  <a:ext uri="{FF2B5EF4-FFF2-40B4-BE49-F238E27FC236}">
                    <a16:creationId xmlns:a16="http://schemas.microsoft.com/office/drawing/2014/main" id="{A67193E7-05F1-4F57-BCAF-3B0446641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182488" y="4580963"/>
                <a:ext cx="648000" cy="648000"/>
              </a:xfrm>
              <a:prstGeom prst="ellipse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80FC1-84F2-408B-B1C6-1CC12E14D63F}"/>
                </a:ext>
              </a:extLst>
            </p:cNvPr>
            <p:cNvGrpSpPr/>
            <p:nvPr/>
          </p:nvGrpSpPr>
          <p:grpSpPr>
            <a:xfrm>
              <a:off x="439765" y="4908440"/>
              <a:ext cx="6659135" cy="802971"/>
              <a:chOff x="439765" y="4519332"/>
              <a:chExt cx="6659135" cy="80297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E5A5187-F262-48C0-AC4C-0E06AE7DF102}"/>
                  </a:ext>
                </a:extLst>
              </p:cNvPr>
              <p:cNvGrpSpPr/>
              <p:nvPr/>
            </p:nvGrpSpPr>
            <p:grpSpPr>
              <a:xfrm>
                <a:off x="439765" y="4519332"/>
                <a:ext cx="6659135" cy="662927"/>
                <a:chOff x="182488" y="4566036"/>
                <a:chExt cx="6659135" cy="66292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6E195B9-B89E-47C8-99A7-004386B944EE}"/>
                    </a:ext>
                  </a:extLst>
                </p:cNvPr>
                <p:cNvSpPr/>
                <p:nvPr/>
              </p:nvSpPr>
              <p:spPr>
                <a:xfrm>
                  <a:off x="947765" y="4566036"/>
                  <a:ext cx="5893858" cy="43601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ts val="3400"/>
                    </a:lnSpc>
                  </a:pPr>
                  <a:r>
                    <a:rPr lang="en-GB" sz="34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Extraordinary</a:t>
                  </a:r>
                  <a:r>
                    <a:rPr lang="en-GB" sz="3600" b="1">
                      <a:solidFill>
                        <a:srgbClr val="D50032"/>
                      </a:solidFill>
                      <a:latin typeface="Crimson Pro" pitchFamily="2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3200">
                      <a:solidFill>
                        <a:srgbClr val="041E4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recognition</a:t>
                  </a:r>
                </a:p>
              </p:txBody>
            </p:sp>
            <p:pic>
              <p:nvPicPr>
                <p:cNvPr id="34" name="Graphic 7" descr="Checkmark with solid fill">
                  <a:extLst>
                    <a:ext uri="{FF2B5EF4-FFF2-40B4-BE49-F238E27FC236}">
                      <a16:creationId xmlns:a16="http://schemas.microsoft.com/office/drawing/2014/main" id="{2ADD0CDA-247C-4A83-8741-549BFB667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/>
                <a:stretch/>
              </p:blipFill>
              <p:spPr>
                <a:xfrm>
                  <a:off x="182488" y="4580963"/>
                  <a:ext cx="648000" cy="648000"/>
                </a:xfrm>
                <a:prstGeom prst="ellipse">
                  <a:avLst/>
                </a:prstGeom>
              </p:spPr>
            </p:pic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3DD52B4-7941-4D78-A193-28B8233CA43A}"/>
                  </a:ext>
                </a:extLst>
              </p:cNvPr>
              <p:cNvGrpSpPr/>
              <p:nvPr/>
            </p:nvGrpSpPr>
            <p:grpSpPr>
              <a:xfrm>
                <a:off x="1201501" y="4962303"/>
                <a:ext cx="4489084" cy="360000"/>
                <a:chOff x="1201501" y="4962303"/>
                <a:chExt cx="4489084" cy="360000"/>
              </a:xfrm>
            </p:grpSpPr>
            <p:pic>
              <p:nvPicPr>
                <p:cNvPr id="42" name="Picture 2" descr="[logo] Royal College of Veterinary Surgeons">
                  <a:extLst>
                    <a:ext uri="{FF2B5EF4-FFF2-40B4-BE49-F238E27FC236}">
                      <a16:creationId xmlns:a16="http://schemas.microsoft.com/office/drawing/2014/main" id="{536CA22E-6D3D-480C-9A81-FFB3BBABA9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201501" y="4998303"/>
                  <a:ext cx="1235957" cy="28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[logo] American Veterinary Medical Association">
                  <a:extLst>
                    <a:ext uri="{FF2B5EF4-FFF2-40B4-BE49-F238E27FC236}">
                      <a16:creationId xmlns:a16="http://schemas.microsoft.com/office/drawing/2014/main" id="{D40B48A9-05CE-4694-88FA-A3C242F51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552618" y="4998303"/>
                  <a:ext cx="936670" cy="28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[logo] European Association of Establishments for Veterinary Education">
                  <a:extLst>
                    <a:ext uri="{FF2B5EF4-FFF2-40B4-BE49-F238E27FC236}">
                      <a16:creationId xmlns:a16="http://schemas.microsoft.com/office/drawing/2014/main" id="{A1836A19-35DA-413E-85F1-46A55B6034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4448" y="4962303"/>
                  <a:ext cx="578777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8" descr="[logo] Australasian Veterinary Boards Council">
                  <a:extLst>
                    <a:ext uri="{FF2B5EF4-FFF2-40B4-BE49-F238E27FC236}">
                      <a16:creationId xmlns:a16="http://schemas.microsoft.com/office/drawing/2014/main" id="{2BEDFFC8-AA58-4059-B022-890954E96B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570" r="8936"/>
                <a:stretch/>
              </p:blipFill>
              <p:spPr bwMode="auto">
                <a:xfrm>
                  <a:off x="4298385" y="4962303"/>
                  <a:ext cx="606454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10" descr="[logo] South African Veterinary Council ">
                  <a:extLst>
                    <a:ext uri="{FF2B5EF4-FFF2-40B4-BE49-F238E27FC236}">
                      <a16:creationId xmlns:a16="http://schemas.microsoft.com/office/drawing/2014/main" id="{B93509E4-414D-4786-854A-E87F3A1228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019998" y="4962303"/>
                  <a:ext cx="670587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6469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7422E17-54EA-48BD-9DA6-4584ADBA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196" y="0"/>
            <a:ext cx="4474801" cy="59493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9F61BA1-C97F-460F-97A2-657E9BB144E2}"/>
              </a:ext>
            </a:extLst>
          </p:cNvPr>
          <p:cNvSpPr/>
          <p:nvPr/>
        </p:nvSpPr>
        <p:spPr>
          <a:xfrm>
            <a:off x="535425" y="3395685"/>
            <a:ext cx="3240000" cy="1012151"/>
          </a:xfrm>
          <a:prstGeom prst="rect">
            <a:avLst/>
          </a:prstGeom>
          <a:solidFill>
            <a:srgbClr val="D5003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5-Year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Programme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AEEF66-F9A5-481D-B9D9-89F30EB11614}"/>
              </a:ext>
            </a:extLst>
          </p:cNvPr>
          <p:cNvSpPr/>
          <p:nvPr/>
        </p:nvSpPr>
        <p:spPr>
          <a:xfrm>
            <a:off x="4063426" y="3395685"/>
            <a:ext cx="3240000" cy="1012151"/>
          </a:xfrm>
          <a:prstGeom prst="rect">
            <a:avLst/>
          </a:prstGeom>
          <a:solidFill>
            <a:srgbClr val="D5003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4-Year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Programme (GEP)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50BC57-CC7B-4FCA-8FF3-1A4946780DCE}"/>
              </a:ext>
            </a:extLst>
          </p:cNvPr>
          <p:cNvCxnSpPr>
            <a:cxnSpLocks/>
            <a:stCxn id="47" idx="2"/>
            <a:endCxn id="35" idx="0"/>
          </p:cNvCxnSpPr>
          <p:nvPr/>
        </p:nvCxnSpPr>
        <p:spPr>
          <a:xfrm>
            <a:off x="5683426" y="2820359"/>
            <a:ext cx="0" cy="575326"/>
          </a:xfrm>
          <a:prstGeom prst="straightConnector1">
            <a:avLst/>
          </a:prstGeom>
          <a:ln w="9525">
            <a:solidFill>
              <a:srgbClr val="D500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67C1C3-085C-4909-BDD0-3EAF739EDB24}"/>
              </a:ext>
            </a:extLst>
          </p:cNvPr>
          <p:cNvGrpSpPr/>
          <p:nvPr/>
        </p:nvGrpSpPr>
        <p:grpSpPr>
          <a:xfrm>
            <a:off x="1435425" y="1521749"/>
            <a:ext cx="1440000" cy="1298610"/>
            <a:chOff x="635956" y="1091464"/>
            <a:chExt cx="1440000" cy="12986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1EBB1A-2EAE-4538-BE5A-CB8DC52CB40F}"/>
                </a:ext>
              </a:extLst>
            </p:cNvPr>
            <p:cNvSpPr/>
            <p:nvPr/>
          </p:nvSpPr>
          <p:spPr>
            <a:xfrm>
              <a:off x="635956" y="1377923"/>
              <a:ext cx="1440000" cy="1012151"/>
            </a:xfrm>
            <a:prstGeom prst="rect">
              <a:avLst/>
            </a:prstGeom>
            <a:noFill/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/>
            <a:lstStyle/>
            <a:p>
              <a:pPr algn="ctr"/>
              <a:r>
                <a:rPr lang="en-GB">
                  <a:solidFill>
                    <a:srgbClr val="00325F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High School </a:t>
              </a:r>
            </a:p>
            <a:p>
              <a:pPr algn="ctr"/>
              <a:r>
                <a:rPr lang="en-GB">
                  <a:solidFill>
                    <a:srgbClr val="00325F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Graduate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6D41A8-E27F-4BF5-8BFC-8856038D16C8}"/>
                </a:ext>
              </a:extLst>
            </p:cNvPr>
            <p:cNvGrpSpPr/>
            <p:nvPr/>
          </p:nvGrpSpPr>
          <p:grpSpPr>
            <a:xfrm>
              <a:off x="1058956" y="1091464"/>
              <a:ext cx="594000" cy="594000"/>
              <a:chOff x="1148956" y="1091464"/>
              <a:chExt cx="594000" cy="594000"/>
            </a:xfrm>
          </p:grpSpPr>
          <p:sp>
            <p:nvSpPr>
              <p:cNvPr id="40" name="Rectangle 77">
                <a:extLst>
                  <a:ext uri="{FF2B5EF4-FFF2-40B4-BE49-F238E27FC236}">
                    <a16:creationId xmlns:a16="http://schemas.microsoft.com/office/drawing/2014/main" id="{9CE27729-D0A3-42D2-97DE-F9300DA3E97B}"/>
                  </a:ext>
                </a:extLst>
              </p:cNvPr>
              <p:cNvSpPr/>
              <p:nvPr/>
            </p:nvSpPr>
            <p:spPr>
              <a:xfrm>
                <a:off x="1148956" y="1091464"/>
                <a:ext cx="594000" cy="594000"/>
              </a:xfrm>
              <a:prstGeom prst="ellipse">
                <a:avLst/>
              </a:prstGeom>
              <a:solidFill>
                <a:srgbClr val="041E4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Graphic 81" descr="Schoolhouse with solid fill">
                <a:extLst>
                  <a:ext uri="{FF2B5EF4-FFF2-40B4-BE49-F238E27FC236}">
                    <a16:creationId xmlns:a16="http://schemas.microsoft.com/office/drawing/2014/main" id="{D9B1C32F-987A-4479-94F6-561FFA7B0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229956" y="1161922"/>
                <a:ext cx="432000" cy="4320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E36E14-F388-432B-A319-12FFB5E03721}"/>
              </a:ext>
            </a:extLst>
          </p:cNvPr>
          <p:cNvGrpSpPr/>
          <p:nvPr/>
        </p:nvGrpSpPr>
        <p:grpSpPr>
          <a:xfrm>
            <a:off x="4963426" y="1521749"/>
            <a:ext cx="1440000" cy="1298610"/>
            <a:chOff x="5456757" y="1091464"/>
            <a:chExt cx="1440000" cy="129861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28C2614-B129-4280-898E-83DBD95DCE99}"/>
                </a:ext>
              </a:extLst>
            </p:cNvPr>
            <p:cNvSpPr/>
            <p:nvPr/>
          </p:nvSpPr>
          <p:spPr>
            <a:xfrm>
              <a:off x="5456757" y="1377923"/>
              <a:ext cx="1440000" cy="1012151"/>
            </a:xfrm>
            <a:prstGeom prst="rect">
              <a:avLst/>
            </a:prstGeom>
            <a:noFill/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/>
            <a:lstStyle/>
            <a:p>
              <a:pPr algn="ctr"/>
              <a:r>
                <a:rPr lang="en-GB">
                  <a:solidFill>
                    <a:srgbClr val="041E4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University Graduate</a:t>
              </a:r>
              <a:endParaRPr lang="en-GB" sz="20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6F73F6-BC44-43CD-BDDF-FFD62C63237E}"/>
                </a:ext>
              </a:extLst>
            </p:cNvPr>
            <p:cNvGrpSpPr/>
            <p:nvPr/>
          </p:nvGrpSpPr>
          <p:grpSpPr>
            <a:xfrm>
              <a:off x="5879757" y="1091464"/>
              <a:ext cx="594000" cy="594000"/>
              <a:chOff x="5969757" y="1091464"/>
              <a:chExt cx="594000" cy="594000"/>
            </a:xfrm>
          </p:grpSpPr>
          <p:sp>
            <p:nvSpPr>
              <p:cNvPr id="48" name="Rectangle 77">
                <a:extLst>
                  <a:ext uri="{FF2B5EF4-FFF2-40B4-BE49-F238E27FC236}">
                    <a16:creationId xmlns:a16="http://schemas.microsoft.com/office/drawing/2014/main" id="{61348267-8CA8-411B-8D24-0F7134DA9E15}"/>
                  </a:ext>
                </a:extLst>
              </p:cNvPr>
              <p:cNvSpPr/>
              <p:nvPr/>
            </p:nvSpPr>
            <p:spPr>
              <a:xfrm>
                <a:off x="5969757" y="1091464"/>
                <a:ext cx="594000" cy="594000"/>
              </a:xfrm>
              <a:prstGeom prst="ellipse">
                <a:avLst/>
              </a:prstGeom>
              <a:solidFill>
                <a:srgbClr val="041E4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Graphic 81" descr="Graduation cap with solid fill">
                <a:extLst>
                  <a:ext uri="{FF2B5EF4-FFF2-40B4-BE49-F238E27FC236}">
                    <a16:creationId xmlns:a16="http://schemas.microsoft.com/office/drawing/2014/main" id="{6A4457E3-3EFC-4785-B671-FE66D3E8B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6050757" y="1166073"/>
                <a:ext cx="432000" cy="432000"/>
              </a:xfrm>
              <a:prstGeom prst="rect">
                <a:avLst/>
              </a:prstGeom>
            </p:spPr>
          </p:pic>
        </p:grp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973CC3-BCE1-422C-BF07-E66F85079C66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5683426" y="4407836"/>
            <a:ext cx="14390" cy="575326"/>
          </a:xfrm>
          <a:prstGeom prst="straightConnector1">
            <a:avLst/>
          </a:prstGeom>
          <a:ln w="9525">
            <a:solidFill>
              <a:srgbClr val="D500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FC5A580-34E9-4EBD-8E8A-75F130E480B1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2155425" y="4407836"/>
            <a:ext cx="0" cy="575326"/>
          </a:xfrm>
          <a:prstGeom prst="straightConnector1">
            <a:avLst/>
          </a:prstGeom>
          <a:ln w="9525">
            <a:solidFill>
              <a:srgbClr val="D500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AABCAF-B8AA-49E5-AAD6-F75ACA32A89C}"/>
              </a:ext>
            </a:extLst>
          </p:cNvPr>
          <p:cNvGrpSpPr/>
          <p:nvPr/>
        </p:nvGrpSpPr>
        <p:grpSpPr>
          <a:xfrm>
            <a:off x="535425" y="4983163"/>
            <a:ext cx="6768000" cy="792000"/>
            <a:chOff x="411600" y="4914828"/>
            <a:chExt cx="6768000" cy="792000"/>
          </a:xfrm>
        </p:grpSpPr>
        <p:sp>
          <p:nvSpPr>
            <p:cNvPr id="42" name="Round Same Side Corner Rectangle 55">
              <a:extLst>
                <a:ext uri="{FF2B5EF4-FFF2-40B4-BE49-F238E27FC236}">
                  <a16:creationId xmlns:a16="http://schemas.microsoft.com/office/drawing/2014/main" id="{E4FEC900-D8D1-4AB0-ADF5-24B561DBE1A3}"/>
                </a:ext>
              </a:extLst>
            </p:cNvPr>
            <p:cNvSpPr/>
            <p:nvPr/>
          </p:nvSpPr>
          <p:spPr>
            <a:xfrm rot="16200000" flipH="1">
              <a:off x="3399600" y="1926828"/>
              <a:ext cx="792000" cy="676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756000" rIns="91440" bIns="46800" rtlCol="0" anchor="ctr"/>
            <a:lstStyle/>
            <a:p>
              <a:r>
                <a:rPr lang="en-GB" sz="22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/>
                </a:rPr>
                <a:t>Bachelor of Veterinary Medicine &amp; Surgery (=DVM)  </a:t>
              </a:r>
              <a:endParaRPr lang="en-GB" sz="2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7">
              <a:extLst>
                <a:ext uri="{FF2B5EF4-FFF2-40B4-BE49-F238E27FC236}">
                  <a16:creationId xmlns:a16="http://schemas.microsoft.com/office/drawing/2014/main" id="{A0503FC6-A8F3-4344-99F2-1D95E736A96C}"/>
                </a:ext>
              </a:extLst>
            </p:cNvPr>
            <p:cNvSpPr/>
            <p:nvPr/>
          </p:nvSpPr>
          <p:spPr>
            <a:xfrm>
              <a:off x="544017" y="5013827"/>
              <a:ext cx="594000" cy="59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Graphic 7" descr="Diploma roll with solid fill">
              <a:extLst>
                <a:ext uri="{FF2B5EF4-FFF2-40B4-BE49-F238E27FC236}">
                  <a16:creationId xmlns:a16="http://schemas.microsoft.com/office/drawing/2014/main" id="{318DEE33-F718-461E-B752-474F8EB5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89017" y="5075453"/>
              <a:ext cx="504000" cy="504000"/>
            </a:xfrm>
            <a:prstGeom prst="ellipse">
              <a:avLst/>
            </a:prstGeom>
          </p:spPr>
        </p:pic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23DDCB9-82D4-4148-8F23-19BB617186CF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>
            <a:off x="2155425" y="2820359"/>
            <a:ext cx="0" cy="575326"/>
          </a:xfrm>
          <a:prstGeom prst="straightConnector1">
            <a:avLst/>
          </a:prstGeom>
          <a:ln w="9525">
            <a:solidFill>
              <a:srgbClr val="D500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4EFEE5-3B9B-44D3-AA51-873611A4CFA3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A22E0-BF22-46E1-8C72-C1C5CFD7FFBF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799F64DD-1B66-4433-9B65-8D207B63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79291D20-69E5-450E-876C-A4C6DAFDD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6849F-7D9B-46B5-91F3-1842D01B0660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Bachelor of Veterinary Medicine and Surgery</a:t>
            </a:r>
          </a:p>
        </p:txBody>
      </p:sp>
    </p:spTree>
    <p:extLst>
      <p:ext uri="{BB962C8B-B14F-4D97-AF65-F5344CB8AC3E}">
        <p14:creationId xmlns:p14="http://schemas.microsoft.com/office/powerpoint/2010/main" val="2436128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8FABACB-BC48-4D90-AC79-61E995F6A25A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417FC7-A6E3-41F9-8F06-B58B3009CC7A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2D0ADF9E-C0CD-4BD4-BB39-20167B8A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F80DA494-0B72-4482-979C-7428B2F83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5921005B-6370-4B5F-B4EF-3093A5E2748C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Entry Requirements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69E59F-240F-4425-8518-0493AABAC5BD}"/>
              </a:ext>
            </a:extLst>
          </p:cNvPr>
          <p:cNvGrpSpPr/>
          <p:nvPr/>
        </p:nvGrpSpPr>
        <p:grpSpPr>
          <a:xfrm>
            <a:off x="439764" y="1523815"/>
            <a:ext cx="11312472" cy="4320000"/>
            <a:chOff x="439764" y="1380595"/>
            <a:chExt cx="11312472" cy="4320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1EC5C89-73AB-4589-88C6-4B5D1380F5A6}"/>
                </a:ext>
              </a:extLst>
            </p:cNvPr>
            <p:cNvSpPr/>
            <p:nvPr/>
          </p:nvSpPr>
          <p:spPr>
            <a:xfrm>
              <a:off x="439764" y="1393854"/>
              <a:ext cx="5656235" cy="427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240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5-Year Programme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 Levels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AAA in in Chemistry, Biology &amp; one other subject approved for entry to the veterinary degree programme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A* grades are treated the same as A grades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International Baccalaureate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38 Points including a minimum of 666 in Higher Level Chemistry, Biology and one other subject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India Higher Secondary School Certificate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Overall Average 85%+ with a minimum of 5 Subjects at Class XII and 85% in Chemistry, Biology &amp; one other subject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Singapore Polytechnic Diploma</a:t>
              </a:r>
            </a:p>
            <a:p>
              <a:pPr>
                <a:spcAft>
                  <a:spcPts val="600"/>
                </a:spcAft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B+ average (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cGPA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 3.4+) in a relevant subject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For information on other accepted qualifications, please speak to BVM&amp;S Admissions colleagues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7DDDC4-567C-4F76-BE84-3EDC9CB6F15A}"/>
                </a:ext>
              </a:extLst>
            </p:cNvPr>
            <p:cNvSpPr/>
            <p:nvPr/>
          </p:nvSpPr>
          <p:spPr>
            <a:xfrm>
              <a:off x="6578852" y="1393854"/>
              <a:ext cx="5173384" cy="4162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240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4-Year Programme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Bachelor’s Degree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 an appropriate Biological or Animal Science subject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Upper Second-Class Honours or Overall GPA of 3.4 (4-point scale)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Candidates must achieve high grades (minimum C or equivalent) in the following subjects: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Biology / Zoology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Biochemistry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Organic Chemistry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Inorganic Chemistry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Physics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Mathematics / Statistics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In addition, gaining high grades in the following subjects would strengthen an application: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Genetics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Microbiology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Cell Biology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E8ADC29-2B0A-4900-9BAC-1A4696164D74}"/>
                </a:ext>
              </a:extLst>
            </p:cNvPr>
            <p:cNvCxnSpPr>
              <a:cxnSpLocks/>
            </p:cNvCxnSpPr>
            <p:nvPr/>
          </p:nvCxnSpPr>
          <p:spPr>
            <a:xfrm>
              <a:off x="6319319" y="1380595"/>
              <a:ext cx="0" cy="4320000"/>
            </a:xfrm>
            <a:prstGeom prst="line">
              <a:avLst/>
            </a:prstGeom>
            <a:ln>
              <a:solidFill>
                <a:srgbClr val="041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9482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D4F954-AF04-4E0B-ADDF-E5A36DA01023}"/>
              </a:ext>
            </a:extLst>
          </p:cNvPr>
          <p:cNvSpPr/>
          <p:nvPr/>
        </p:nvSpPr>
        <p:spPr>
          <a:xfrm>
            <a:off x="5280418" y="1474972"/>
            <a:ext cx="4367582" cy="4166728"/>
          </a:xfrm>
          <a:prstGeom prst="roundRect">
            <a:avLst>
              <a:gd name="adj" fmla="val 10201"/>
            </a:avLst>
          </a:prstGeom>
          <a:noFill/>
          <a:ln>
            <a:solidFill>
              <a:srgbClr val="D5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Examples of Work Experience can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Small &amp; Large Animal Veterinary Practice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Dairy &amp; Beef Farming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Sheep Farming inc. Lambing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Horse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Pig Farming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Kennel / Cattery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Poultry Farming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Zoo &amp; Exotic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Fish Farming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Laboratory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Research Project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Abattoir (Half to 1 day)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Massive Open Online Courses (MOOCs)</a:t>
            </a:r>
          </a:p>
          <a:p>
            <a:pPr marL="540000" lvl="1" indent="-180000">
              <a:buFont typeface="Wingdings" panose="05000000000000000000" pitchFamily="2" charset="2"/>
              <a:buChar char="§"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Accepted M</a:t>
            </a:r>
            <a:r>
              <a:rPr lang="en-GB" sz="1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OOCs are listed on our website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1E507DA-A06A-456A-9686-B145EC02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716" y="4536000"/>
            <a:ext cx="2317224" cy="151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E56091-CEB7-46B6-ADBA-F4F464FC1A2D}"/>
              </a:ext>
            </a:extLst>
          </p:cNvPr>
          <p:cNvSpPr/>
          <p:nvPr/>
        </p:nvSpPr>
        <p:spPr>
          <a:xfrm>
            <a:off x="439765" y="1474972"/>
            <a:ext cx="4367582" cy="4193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8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Initial Evaluation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Academic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Appropriate Subjects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First Attempt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Personal Statement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Balanced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Extracurricular achievements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Work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Breadth &amp; Depth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Understanding of what being a vet entails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Practical experience of animal handling and of working with different types of animal</a:t>
            </a:r>
          </a:p>
        </p:txBody>
      </p:sp>
      <p:pic>
        <p:nvPicPr>
          <p:cNvPr id="31" name="Picture 30" descr="Cows in a field">
            <a:extLst>
              <a:ext uri="{FF2B5EF4-FFF2-40B4-BE49-F238E27FC236}">
                <a16:creationId xmlns:a16="http://schemas.microsoft.com/office/drawing/2014/main" id="{5A2CE176-441B-4064-A931-EE13D519FA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716" y="0"/>
            <a:ext cx="2314284" cy="1512000"/>
          </a:xfrm>
          <a:prstGeom prst="rect">
            <a:avLst/>
          </a:prstGeom>
        </p:spPr>
      </p:pic>
      <p:pic>
        <p:nvPicPr>
          <p:cNvPr id="33" name="Picture 32" descr="A group of sheep">
            <a:extLst>
              <a:ext uri="{FF2B5EF4-FFF2-40B4-BE49-F238E27FC236}">
                <a16:creationId xmlns:a16="http://schemas.microsoft.com/office/drawing/2014/main" id="{6E90FF52-BDDF-4A20-8417-BF5D64B04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877716" y="3024000"/>
            <a:ext cx="2314326" cy="1512000"/>
          </a:xfrm>
          <a:prstGeom prst="rect">
            <a:avLst/>
          </a:prstGeom>
        </p:spPr>
      </p:pic>
      <p:pic>
        <p:nvPicPr>
          <p:cNvPr id="34" name="Picture 33" descr="A picture containing person, dog, indoor&#10;&#10;Description automatically generated">
            <a:extLst>
              <a:ext uri="{FF2B5EF4-FFF2-40B4-BE49-F238E27FC236}">
                <a16:creationId xmlns:a16="http://schemas.microsoft.com/office/drawing/2014/main" id="{F0C7B942-D78D-44D3-8100-ED9BBAF4F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716" y="1512000"/>
            <a:ext cx="2313402" cy="1512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1D014C0-DA87-4809-8343-C76F7EA17D82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656AEB-0F6F-4049-81A2-7029A566336A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35C1B09-D30A-4A4C-B278-EDF240AB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B10E06A-321B-4639-A07B-132DFADBE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C082D18-2217-44BE-B05E-4E42E632FF18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Admissions Process | Application</a:t>
            </a:r>
          </a:p>
        </p:txBody>
      </p:sp>
    </p:spTree>
    <p:extLst>
      <p:ext uri="{BB962C8B-B14F-4D97-AF65-F5344CB8AC3E}">
        <p14:creationId xmlns:p14="http://schemas.microsoft.com/office/powerpoint/2010/main" val="25946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314C87-C8C0-4772-9A02-22E6F09C9734}"/>
              </a:ext>
            </a:extLst>
          </p:cNvPr>
          <p:cNvSpPr/>
          <p:nvPr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0F246-5364-4E9E-8715-8248861AAF9B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4AB2020-FF6B-4783-95E8-BD6027551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id="{B17F57E2-A238-4855-B539-9FA0E7C540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BA07B0-3792-4E60-8076-7618813B64A1}"/>
              </a:ext>
            </a:extLst>
          </p:cNvPr>
          <p:cNvSpPr/>
          <p:nvPr/>
        </p:nvSpPr>
        <p:spPr>
          <a:xfrm>
            <a:off x="108000" y="5950800"/>
            <a:ext cx="12084000" cy="9072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B837D8-A9C1-49AF-B80A-314BB8302C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8000" y="6042581"/>
            <a:ext cx="2532732" cy="723638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1BEBD1-AF45-41F2-86F6-49E22689F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183" y="1809022"/>
            <a:ext cx="3735909" cy="3600000"/>
          </a:xfrm>
          <a:prstGeom prst="ellipse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5871930-C4EC-4763-B1E8-3CB208B53B02}"/>
              </a:ext>
            </a:extLst>
          </p:cNvPr>
          <p:cNvGrpSpPr/>
          <p:nvPr/>
        </p:nvGrpSpPr>
        <p:grpSpPr>
          <a:xfrm>
            <a:off x="298482" y="2196279"/>
            <a:ext cx="5797517" cy="2825487"/>
            <a:chOff x="298482" y="2778760"/>
            <a:chExt cx="5797517" cy="28254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F89F0F-5281-43D4-8CF2-864F076057F7}"/>
                </a:ext>
              </a:extLst>
            </p:cNvPr>
            <p:cNvSpPr txBox="1"/>
            <p:nvPr/>
          </p:nvSpPr>
          <p:spPr>
            <a:xfrm>
              <a:off x="298482" y="2778760"/>
              <a:ext cx="5797517" cy="16619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4000" b="1">
                  <a:solidFill>
                    <a:srgbClr val="041E4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College of Medicine and  Veterinary Medicine</a:t>
              </a:r>
            </a:p>
            <a:p>
              <a:r>
                <a:rPr lang="en-US" sz="3200">
                  <a:solidFill>
                    <a:srgbClr val="041E42"/>
                  </a:solidFill>
                  <a:latin typeface="Source Sans Pro Light"/>
                  <a:ea typeface="Source Sans Pro Light"/>
                  <a:cs typeface="Arial"/>
                </a:rPr>
                <a:t>Deep roots, bright future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BC267D-43DC-419E-A61F-A57F2B539558}"/>
                </a:ext>
              </a:extLst>
            </p:cNvPr>
            <p:cNvGrpSpPr/>
            <p:nvPr/>
          </p:nvGrpSpPr>
          <p:grpSpPr>
            <a:xfrm>
              <a:off x="423184" y="4560247"/>
              <a:ext cx="3719208" cy="1044000"/>
              <a:chOff x="607259" y="3798203"/>
              <a:chExt cx="3719208" cy="104400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856F7F-D645-45F5-AC10-EDB192FEED4D}"/>
                  </a:ext>
                </a:extLst>
              </p:cNvPr>
              <p:cNvSpPr txBox="1"/>
              <p:nvPr/>
            </p:nvSpPr>
            <p:spPr>
              <a:xfrm>
                <a:off x="1729714" y="3921376"/>
                <a:ext cx="2596753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Professor Gill Aitken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PhD MSc PG Dip (Diet) BSc SFHEA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Dean of Education, CMVM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036285-8EC9-4993-AEC9-244FE7442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259" y="3798203"/>
                <a:ext cx="1044000" cy="1044000"/>
              </a:xfrm>
              <a:prstGeom prst="ellipse">
                <a:avLst/>
              </a:prstGeom>
              <a:ln w="1270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571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AB286F-A0EF-4743-89AB-8FCD5E2168FA}"/>
              </a:ext>
            </a:extLst>
          </p:cNvPr>
          <p:cNvGrpSpPr/>
          <p:nvPr/>
        </p:nvGrpSpPr>
        <p:grpSpPr>
          <a:xfrm>
            <a:off x="4362305" y="1259291"/>
            <a:ext cx="7324507" cy="4416093"/>
            <a:chOff x="4362305" y="1259291"/>
            <a:chExt cx="7324507" cy="4416093"/>
          </a:xfrm>
        </p:grpSpPr>
        <p:sp>
          <p:nvSpPr>
            <p:cNvPr id="186" name="Rectangle: Top Corners Rounded 167">
              <a:extLst>
                <a:ext uri="{FF2B5EF4-FFF2-40B4-BE49-F238E27FC236}">
                  <a16:creationId xmlns:a16="http://schemas.microsoft.com/office/drawing/2014/main" id="{926599B5-B0D9-4B2A-86D7-8885C220A1D3}"/>
                </a:ext>
              </a:extLst>
            </p:cNvPr>
            <p:cNvSpPr/>
            <p:nvPr/>
          </p:nvSpPr>
          <p:spPr>
            <a:xfrm rot="5400000">
              <a:off x="5550305" y="1992219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>
                  <a:solidFill>
                    <a:srgbClr val="041E4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Numeracy</a:t>
              </a:r>
            </a:p>
          </p:txBody>
        </p:sp>
        <p:sp>
          <p:nvSpPr>
            <p:cNvPr id="188" name="Rectangle: Top Corners Rounded 169">
              <a:extLst>
                <a:ext uri="{FF2B5EF4-FFF2-40B4-BE49-F238E27FC236}">
                  <a16:creationId xmlns:a16="http://schemas.microsoft.com/office/drawing/2014/main" id="{46739543-5280-4B3F-BB36-17EC9AF116B2}"/>
                </a:ext>
              </a:extLst>
            </p:cNvPr>
            <p:cNvSpPr/>
            <p:nvPr/>
          </p:nvSpPr>
          <p:spPr>
            <a:xfrm rot="16200000" flipH="1">
              <a:off x="4362305" y="2460219"/>
              <a:ext cx="720000" cy="720000"/>
            </a:xfrm>
            <a:prstGeom prst="round2SameRect">
              <a:avLst/>
            </a:prstGeom>
            <a:solidFill>
              <a:srgbClr val="D50032"/>
            </a:solidFill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89" name="Graphic 170" descr="Mathematics with solid fill">
              <a:extLst>
                <a:ext uri="{FF2B5EF4-FFF2-40B4-BE49-F238E27FC236}">
                  <a16:creationId xmlns:a16="http://schemas.microsoft.com/office/drawing/2014/main" id="{87ADE2C2-A738-4089-AA05-0A7897A72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4398305" y="2497235"/>
              <a:ext cx="648000" cy="648000"/>
            </a:xfrm>
            <a:prstGeom prst="rect">
              <a:avLst/>
            </a:prstGeom>
          </p:spPr>
        </p:pic>
        <p:sp>
          <p:nvSpPr>
            <p:cNvPr id="182" name="Rectangle: Top Corners Rounded 163">
              <a:extLst>
                <a:ext uri="{FF2B5EF4-FFF2-40B4-BE49-F238E27FC236}">
                  <a16:creationId xmlns:a16="http://schemas.microsoft.com/office/drawing/2014/main" id="{32B8D396-E037-460F-B785-3716C57526FD}"/>
                </a:ext>
              </a:extLst>
            </p:cNvPr>
            <p:cNvSpPr/>
            <p:nvPr/>
          </p:nvSpPr>
          <p:spPr>
            <a:xfrm rot="5400000">
              <a:off x="5556061" y="3286457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Moral / Ethical Dilemma</a:t>
              </a:r>
            </a:p>
          </p:txBody>
        </p:sp>
        <p:sp>
          <p:nvSpPr>
            <p:cNvPr id="184" name="Rectangle: Top Corners Rounded 165">
              <a:extLst>
                <a:ext uri="{FF2B5EF4-FFF2-40B4-BE49-F238E27FC236}">
                  <a16:creationId xmlns:a16="http://schemas.microsoft.com/office/drawing/2014/main" id="{A3BC0596-1D50-4FE0-9167-5D5DD4199D92}"/>
                </a:ext>
              </a:extLst>
            </p:cNvPr>
            <p:cNvSpPr/>
            <p:nvPr/>
          </p:nvSpPr>
          <p:spPr>
            <a:xfrm rot="16200000" flipH="1">
              <a:off x="4368061" y="3754457"/>
              <a:ext cx="720000" cy="720000"/>
            </a:xfrm>
            <a:prstGeom prst="round2SameRect">
              <a:avLst/>
            </a:prstGeom>
            <a:solidFill>
              <a:srgbClr val="041E42"/>
            </a:solidFill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85" name="Graphic 166" descr="Head with gears with solid fill">
              <a:extLst>
                <a:ext uri="{FF2B5EF4-FFF2-40B4-BE49-F238E27FC236}">
                  <a16:creationId xmlns:a16="http://schemas.microsoft.com/office/drawing/2014/main" id="{D8A36C64-601D-459A-B314-0E0491976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4404061" y="3791473"/>
              <a:ext cx="648000" cy="648000"/>
            </a:xfrm>
            <a:prstGeom prst="rect">
              <a:avLst/>
            </a:prstGeom>
          </p:spPr>
        </p:pic>
        <p:sp>
          <p:nvSpPr>
            <p:cNvPr id="178" name="Rectangle: Top Corners Rounded 159">
              <a:extLst>
                <a:ext uri="{FF2B5EF4-FFF2-40B4-BE49-F238E27FC236}">
                  <a16:creationId xmlns:a16="http://schemas.microsoft.com/office/drawing/2014/main" id="{12EAB7EA-12C7-4137-8396-625CADCC0AAD}"/>
                </a:ext>
              </a:extLst>
            </p:cNvPr>
            <p:cNvSpPr/>
            <p:nvPr/>
          </p:nvSpPr>
          <p:spPr>
            <a:xfrm rot="5400000">
              <a:off x="6512651" y="4487384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Animal Welfare</a:t>
              </a:r>
            </a:p>
          </p:txBody>
        </p:sp>
        <p:sp>
          <p:nvSpPr>
            <p:cNvPr id="180" name="Rectangle: Top Corners Rounded 161">
              <a:extLst>
                <a:ext uri="{FF2B5EF4-FFF2-40B4-BE49-F238E27FC236}">
                  <a16:creationId xmlns:a16="http://schemas.microsoft.com/office/drawing/2014/main" id="{083DFCE5-9E98-400C-B9FD-4183DD85D79B}"/>
                </a:ext>
              </a:extLst>
            </p:cNvPr>
            <p:cNvSpPr/>
            <p:nvPr/>
          </p:nvSpPr>
          <p:spPr>
            <a:xfrm rot="16200000" flipH="1">
              <a:off x="5324651" y="4955384"/>
              <a:ext cx="720000" cy="720000"/>
            </a:xfrm>
            <a:prstGeom prst="round2SameRect">
              <a:avLst/>
            </a:prstGeom>
            <a:solidFill>
              <a:srgbClr val="041E42"/>
            </a:solidFill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81" name="Graphic 162" descr="Paw prints with solid fill">
              <a:extLst>
                <a:ext uri="{FF2B5EF4-FFF2-40B4-BE49-F238E27FC236}">
                  <a16:creationId xmlns:a16="http://schemas.microsoft.com/office/drawing/2014/main" id="{4E1750E6-63EF-48C8-9766-48598E4C3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5360651" y="4992400"/>
              <a:ext cx="648000" cy="648000"/>
            </a:xfrm>
            <a:prstGeom prst="rect">
              <a:avLst/>
            </a:prstGeom>
          </p:spPr>
        </p:pic>
        <p:sp>
          <p:nvSpPr>
            <p:cNvPr id="174" name="Rectangle: Top Corners Rounded 153">
              <a:extLst>
                <a:ext uri="{FF2B5EF4-FFF2-40B4-BE49-F238E27FC236}">
                  <a16:creationId xmlns:a16="http://schemas.microsoft.com/office/drawing/2014/main" id="{F425C6E4-C193-4D5A-B013-C394873C70E1}"/>
                </a:ext>
              </a:extLst>
            </p:cNvPr>
            <p:cNvSpPr/>
            <p:nvPr/>
          </p:nvSpPr>
          <p:spPr>
            <a:xfrm rot="5400000">
              <a:off x="8024559" y="791291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Work Experience</a:t>
              </a:r>
            </a:p>
          </p:txBody>
        </p:sp>
        <p:sp>
          <p:nvSpPr>
            <p:cNvPr id="176" name="Rectangle: Top Corners Rounded 157">
              <a:extLst>
                <a:ext uri="{FF2B5EF4-FFF2-40B4-BE49-F238E27FC236}">
                  <a16:creationId xmlns:a16="http://schemas.microsoft.com/office/drawing/2014/main" id="{722D82B4-B9C9-4761-88E7-CAA40BFA4D45}"/>
                </a:ext>
              </a:extLst>
            </p:cNvPr>
            <p:cNvSpPr/>
            <p:nvPr/>
          </p:nvSpPr>
          <p:spPr>
            <a:xfrm rot="16200000" flipH="1">
              <a:off x="6836559" y="1259291"/>
              <a:ext cx="720000" cy="720000"/>
            </a:xfrm>
            <a:prstGeom prst="round2SameRect">
              <a:avLst/>
            </a:prstGeom>
            <a:solidFill>
              <a:srgbClr val="041E42"/>
            </a:solidFill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77" name="Graphic 158" descr="Briefcase with solid fill">
              <a:extLst>
                <a:ext uri="{FF2B5EF4-FFF2-40B4-BE49-F238E27FC236}">
                  <a16:creationId xmlns:a16="http://schemas.microsoft.com/office/drawing/2014/main" id="{117DC4E7-B864-4CCF-A557-2343E3AE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H="1">
              <a:off x="6891413" y="1296307"/>
              <a:ext cx="648000" cy="648000"/>
            </a:xfrm>
            <a:prstGeom prst="rect">
              <a:avLst/>
            </a:prstGeom>
          </p:spPr>
        </p:pic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C9A95F0C-ED61-4793-AC6B-3878CF89ECFD}"/>
                </a:ext>
              </a:extLst>
            </p:cNvPr>
            <p:cNvSpPr/>
            <p:nvPr/>
          </p:nvSpPr>
          <p:spPr>
            <a:xfrm rot="16200000" flipH="1">
              <a:off x="9778812" y="3286457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Interpretation</a:t>
              </a:r>
            </a:p>
          </p:txBody>
        </p:sp>
        <p:sp>
          <p:nvSpPr>
            <p:cNvPr id="172" name="Rectangle: Top Corners Rounded 151">
              <a:extLst>
                <a:ext uri="{FF2B5EF4-FFF2-40B4-BE49-F238E27FC236}">
                  <a16:creationId xmlns:a16="http://schemas.microsoft.com/office/drawing/2014/main" id="{20D9E337-3855-471A-95BF-3845B8E18634}"/>
                </a:ext>
              </a:extLst>
            </p:cNvPr>
            <p:cNvSpPr/>
            <p:nvPr/>
          </p:nvSpPr>
          <p:spPr>
            <a:xfrm rot="5400000">
              <a:off x="10966812" y="3754457"/>
              <a:ext cx="720000" cy="720000"/>
            </a:xfrm>
            <a:prstGeom prst="round2SameRect">
              <a:avLst/>
            </a:prstGeom>
            <a:solidFill>
              <a:srgbClr val="041E42"/>
            </a:solidFill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73" name="Graphic 152" descr="Pandemic flattening curve bar graph with solid fill">
              <a:extLst>
                <a:ext uri="{FF2B5EF4-FFF2-40B4-BE49-F238E27FC236}">
                  <a16:creationId xmlns:a16="http://schemas.microsoft.com/office/drawing/2014/main" id="{5915B2E6-BB11-49D0-B455-B7B4DA769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flipH="1">
              <a:off x="11002812" y="3791473"/>
              <a:ext cx="648000" cy="648000"/>
            </a:xfrm>
            <a:prstGeom prst="rect">
              <a:avLst/>
            </a:prstGeom>
          </p:spPr>
        </p:pic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EEBDD774-8322-4165-81E6-A42693A2C7A8}"/>
                </a:ext>
              </a:extLst>
            </p:cNvPr>
            <p:cNvSpPr/>
            <p:nvPr/>
          </p:nvSpPr>
          <p:spPr>
            <a:xfrm rot="16200000" flipH="1">
              <a:off x="9778812" y="1992219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Career Exploration</a:t>
              </a:r>
            </a:p>
          </p:txBody>
        </p:sp>
        <p:sp>
          <p:nvSpPr>
            <p:cNvPr id="103" name="Rectangle: Top Corners Rounded 102">
              <a:extLst>
                <a:ext uri="{FF2B5EF4-FFF2-40B4-BE49-F238E27FC236}">
                  <a16:creationId xmlns:a16="http://schemas.microsoft.com/office/drawing/2014/main" id="{1CA13E5F-93CC-4301-9ADD-59EE0A760089}"/>
                </a:ext>
              </a:extLst>
            </p:cNvPr>
            <p:cNvSpPr/>
            <p:nvPr/>
          </p:nvSpPr>
          <p:spPr>
            <a:xfrm rot="5400000">
              <a:off x="10966812" y="2460219"/>
              <a:ext cx="720000" cy="720000"/>
            </a:xfrm>
            <a:prstGeom prst="round2SameRect">
              <a:avLst/>
            </a:prstGeom>
            <a:solidFill>
              <a:srgbClr val="041E42"/>
            </a:solidFill>
            <a:ln w="9525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98" name="Rectangle: Top Corners Rounded 95">
              <a:extLst>
                <a:ext uri="{FF2B5EF4-FFF2-40B4-BE49-F238E27FC236}">
                  <a16:creationId xmlns:a16="http://schemas.microsoft.com/office/drawing/2014/main" id="{18A2FC00-AA3E-4BF2-9259-48A7E44C673E}"/>
                </a:ext>
              </a:extLst>
            </p:cNvPr>
            <p:cNvSpPr/>
            <p:nvPr/>
          </p:nvSpPr>
          <p:spPr>
            <a:xfrm rot="16200000" flipH="1">
              <a:off x="8822221" y="4487384"/>
              <a:ext cx="720000" cy="1656000"/>
            </a:xfrm>
            <a:prstGeom prst="round2SameRect">
              <a:avLst/>
            </a:prstGeom>
            <a:noFill/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>
                  <a:solidFill>
                    <a:srgbClr val="041E4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Practical </a:t>
              </a:r>
            </a:p>
            <a:p>
              <a:pPr algn="ctr"/>
              <a:r>
                <a:rPr lang="en-GB">
                  <a:solidFill>
                    <a:srgbClr val="041E4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Task</a:t>
              </a:r>
            </a:p>
          </p:txBody>
        </p:sp>
        <p:sp>
          <p:nvSpPr>
            <p:cNvPr id="100" name="Rectangle: Top Corners Rounded 97">
              <a:extLst>
                <a:ext uri="{FF2B5EF4-FFF2-40B4-BE49-F238E27FC236}">
                  <a16:creationId xmlns:a16="http://schemas.microsoft.com/office/drawing/2014/main" id="{8A235DC7-DC87-4B85-99BD-0F1112B10B8F}"/>
                </a:ext>
              </a:extLst>
            </p:cNvPr>
            <p:cNvSpPr/>
            <p:nvPr/>
          </p:nvSpPr>
          <p:spPr>
            <a:xfrm rot="5400000">
              <a:off x="10010221" y="4955384"/>
              <a:ext cx="720000" cy="720000"/>
            </a:xfrm>
            <a:prstGeom prst="round2SameRect">
              <a:avLst/>
            </a:prstGeom>
            <a:solidFill>
              <a:srgbClr val="D50032"/>
            </a:solidFill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101" name="Graphic 98" descr="Gears with solid fill">
              <a:extLst>
                <a:ext uri="{FF2B5EF4-FFF2-40B4-BE49-F238E27FC236}">
                  <a16:creationId xmlns:a16="http://schemas.microsoft.com/office/drawing/2014/main" id="{1B484C80-220D-4EA0-99F1-DFDC6A90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 flipH="1">
              <a:off x="10046221" y="4992400"/>
              <a:ext cx="648000" cy="648000"/>
            </a:xfrm>
            <a:prstGeom prst="rect">
              <a:avLst/>
            </a:prstGeom>
          </p:spPr>
        </p:pic>
        <p:cxnSp>
          <p:nvCxnSpPr>
            <p:cNvPr id="86" name="Connector: Curved 83">
              <a:extLst>
                <a:ext uri="{FF2B5EF4-FFF2-40B4-BE49-F238E27FC236}">
                  <a16:creationId xmlns:a16="http://schemas.microsoft.com/office/drawing/2014/main" id="{D12A384C-B89B-4653-96C4-AB2A2BF288A7}"/>
                </a:ext>
              </a:extLst>
            </p:cNvPr>
            <p:cNvCxnSpPr>
              <a:cxnSpLocks/>
              <a:stCxn id="188" idx="2"/>
              <a:endCxn id="176" idx="3"/>
            </p:cNvCxnSpPr>
            <p:nvPr/>
          </p:nvCxnSpPr>
          <p:spPr>
            <a:xfrm rot="5400000" flipH="1" flipV="1">
              <a:off x="5358968" y="982628"/>
              <a:ext cx="840928" cy="2114254"/>
            </a:xfrm>
            <a:prstGeom prst="curvedConnector2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Curved 84">
              <a:extLst>
                <a:ext uri="{FF2B5EF4-FFF2-40B4-BE49-F238E27FC236}">
                  <a16:creationId xmlns:a16="http://schemas.microsoft.com/office/drawing/2014/main" id="{7B01B9F2-2B76-420C-9543-E26607E525A8}"/>
                </a:ext>
              </a:extLst>
            </p:cNvPr>
            <p:cNvCxnSpPr>
              <a:cxnSpLocks/>
              <a:stCxn id="174" idx="3"/>
              <a:endCxn id="103" idx="2"/>
            </p:cNvCxnSpPr>
            <p:nvPr/>
          </p:nvCxnSpPr>
          <p:spPr>
            <a:xfrm>
              <a:off x="9212559" y="1619291"/>
              <a:ext cx="2114253" cy="840928"/>
            </a:xfrm>
            <a:prstGeom prst="curvedConnector2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Curved 85">
              <a:extLst>
                <a:ext uri="{FF2B5EF4-FFF2-40B4-BE49-F238E27FC236}">
                  <a16:creationId xmlns:a16="http://schemas.microsoft.com/office/drawing/2014/main" id="{DBB1E17C-010A-4799-82B8-321F8312F775}"/>
                </a:ext>
              </a:extLst>
            </p:cNvPr>
            <p:cNvCxnSpPr>
              <a:cxnSpLocks/>
              <a:stCxn id="172" idx="0"/>
              <a:endCxn id="100" idx="3"/>
            </p:cNvCxnSpPr>
            <p:nvPr/>
          </p:nvCxnSpPr>
          <p:spPr>
            <a:xfrm rot="5400000">
              <a:off x="10608054" y="4596625"/>
              <a:ext cx="840927" cy="596591"/>
            </a:xfrm>
            <a:prstGeom prst="curvedConnector2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86">
              <a:extLst>
                <a:ext uri="{FF2B5EF4-FFF2-40B4-BE49-F238E27FC236}">
                  <a16:creationId xmlns:a16="http://schemas.microsoft.com/office/drawing/2014/main" id="{8281CD18-3ECF-415E-8EC8-DAB699443B10}"/>
                </a:ext>
              </a:extLst>
            </p:cNvPr>
            <p:cNvCxnSpPr>
              <a:cxnSpLocks/>
              <a:stCxn id="180" idx="3"/>
              <a:endCxn id="184" idx="0"/>
            </p:cNvCxnSpPr>
            <p:nvPr/>
          </p:nvCxnSpPr>
          <p:spPr>
            <a:xfrm rot="10800000">
              <a:off x="4728061" y="4474458"/>
              <a:ext cx="596590" cy="840927"/>
            </a:xfrm>
            <a:prstGeom prst="curvedConnector2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A8290B-E937-423C-91FB-16C1F6702A06}"/>
                </a:ext>
              </a:extLst>
            </p:cNvPr>
            <p:cNvCxnSpPr>
              <a:cxnSpLocks/>
              <a:stCxn id="184" idx="2"/>
              <a:endCxn id="188" idx="0"/>
            </p:cNvCxnSpPr>
            <p:nvPr/>
          </p:nvCxnSpPr>
          <p:spPr>
            <a:xfrm flipH="1" flipV="1">
              <a:off x="4722305" y="3180219"/>
              <a:ext cx="5756" cy="574238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4FCFBE5-0FB0-436E-AA51-9F26F258AF4B}"/>
                </a:ext>
              </a:extLst>
            </p:cNvPr>
            <p:cNvCxnSpPr>
              <a:cxnSpLocks/>
              <a:stCxn id="103" idx="0"/>
              <a:endCxn id="172" idx="2"/>
            </p:cNvCxnSpPr>
            <p:nvPr/>
          </p:nvCxnSpPr>
          <p:spPr>
            <a:xfrm>
              <a:off x="11326812" y="3180219"/>
              <a:ext cx="0" cy="574238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F9BC27F-C096-448C-BC0E-1DDC23D4D750}"/>
                </a:ext>
              </a:extLst>
            </p:cNvPr>
            <p:cNvCxnSpPr>
              <a:cxnSpLocks/>
              <a:stCxn id="98" idx="3"/>
              <a:endCxn id="178" idx="3"/>
            </p:cNvCxnSpPr>
            <p:nvPr/>
          </p:nvCxnSpPr>
          <p:spPr>
            <a:xfrm flipH="1">
              <a:off x="7700651" y="5315384"/>
              <a:ext cx="653570" cy="0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54015CE-8B7B-46D2-A626-3DA89E93C2A0}"/>
                </a:ext>
              </a:extLst>
            </p:cNvPr>
            <p:cNvSpPr/>
            <p:nvPr/>
          </p:nvSpPr>
          <p:spPr>
            <a:xfrm>
              <a:off x="7509203" y="3132202"/>
              <a:ext cx="1332000" cy="28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6800" rtlCol="0" anchor="ctr"/>
            <a:lstStyle/>
            <a:p>
              <a:r>
                <a:rPr lang="en-GB" sz="1400">
                  <a:solidFill>
                    <a:srgbClr val="041E4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Staffed Station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AF2F5A-D2EA-461F-84FC-7033BFED6EF5}"/>
                </a:ext>
              </a:extLst>
            </p:cNvPr>
            <p:cNvSpPr/>
            <p:nvPr/>
          </p:nvSpPr>
          <p:spPr>
            <a:xfrm>
              <a:off x="7207913" y="3132202"/>
              <a:ext cx="255266" cy="288000"/>
            </a:xfrm>
            <a:prstGeom prst="rect">
              <a:avLst/>
            </a:prstGeom>
            <a:solidFill>
              <a:srgbClr val="041E42"/>
            </a:solidFill>
            <a:ln w="12700">
              <a:solidFill>
                <a:srgbClr val="04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F46DC81-7286-4FEF-B3DB-1063D54D9B4D}"/>
                </a:ext>
              </a:extLst>
            </p:cNvPr>
            <p:cNvSpPr/>
            <p:nvPr/>
          </p:nvSpPr>
          <p:spPr>
            <a:xfrm>
              <a:off x="7509203" y="3514472"/>
              <a:ext cx="1332000" cy="28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6800" rtlCol="0" anchor="ctr"/>
            <a:lstStyle/>
            <a:p>
              <a:r>
                <a:rPr lang="en-GB" sz="1400">
                  <a:solidFill>
                    <a:srgbClr val="D50032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Unstaffed Station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6A35577-2C27-4034-BD8E-39FE2AC61E13}"/>
                </a:ext>
              </a:extLst>
            </p:cNvPr>
            <p:cNvSpPr/>
            <p:nvPr/>
          </p:nvSpPr>
          <p:spPr>
            <a:xfrm>
              <a:off x="7207913" y="3514472"/>
              <a:ext cx="255266" cy="288000"/>
            </a:xfrm>
            <a:prstGeom prst="rect">
              <a:avLst/>
            </a:prstGeom>
            <a:solidFill>
              <a:srgbClr val="D50032"/>
            </a:solidFill>
            <a:ln w="12700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8" name="Graphic 100" descr="Veterinarian">
              <a:extLst>
                <a:ext uri="{FF2B5EF4-FFF2-40B4-BE49-F238E27FC236}">
                  <a16:creationId xmlns:a16="http://schemas.microsoft.com/office/drawing/2014/main" id="{DA529C4F-F759-4266-AE65-C4070E2F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 flipH="1">
              <a:off x="11002812" y="2500474"/>
              <a:ext cx="648000" cy="648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91A7A2-31CA-448B-B2E8-C14581C4565C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0EA6779-1344-446A-9081-DC71B330C5B6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2FF3814-227F-4BB8-9F12-63413183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EA8FD2BD-A2A2-4D62-B5FF-BBB82379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361943C-E3E5-4FC9-8A9C-DCC87101B63B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Admissions Process | Interview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0098C2-510F-45E8-9E65-A9EDFDA7D4BE}"/>
              </a:ext>
            </a:extLst>
          </p:cNvPr>
          <p:cNvSpPr/>
          <p:nvPr/>
        </p:nvSpPr>
        <p:spPr>
          <a:xfrm>
            <a:off x="439765" y="1474972"/>
            <a:ext cx="3694711" cy="394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8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Multiple Mini Interview with 5 staffed stations and 2 unstaffed stations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All interviews take place in-person</a:t>
            </a:r>
          </a:p>
          <a:p>
            <a:pPr>
              <a:spcAft>
                <a:spcPts val="600"/>
              </a:spcAft>
              <a:defRPr/>
            </a:pPr>
            <a:r>
              <a:rPr lang="en-GB" sz="28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Edinburgh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New York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San Francisco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Singapore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Kuala Lumpur</a:t>
            </a:r>
          </a:p>
        </p:txBody>
      </p:sp>
    </p:spTree>
    <p:extLst>
      <p:ext uri="{BB962C8B-B14F-4D97-AF65-F5344CB8AC3E}">
        <p14:creationId xmlns:p14="http://schemas.microsoft.com/office/powerpoint/2010/main" val="367067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27B0D6-DD72-4F99-A0CB-4669B2BE6056}"/>
              </a:ext>
            </a:extLst>
          </p:cNvPr>
          <p:cNvGrpSpPr/>
          <p:nvPr/>
        </p:nvGrpSpPr>
        <p:grpSpPr>
          <a:xfrm>
            <a:off x="523784" y="1644807"/>
            <a:ext cx="11062406" cy="4029108"/>
            <a:chOff x="523784" y="1452783"/>
            <a:chExt cx="11062406" cy="4029108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4844CFB-3693-41CF-B76B-C7A189F2E61D}"/>
                </a:ext>
              </a:extLst>
            </p:cNvPr>
            <p:cNvCxnSpPr>
              <a:cxnSpLocks/>
              <a:stCxn id="158" idx="0"/>
              <a:endCxn id="119" idx="4"/>
            </p:cNvCxnSpPr>
            <p:nvPr/>
          </p:nvCxnSpPr>
          <p:spPr>
            <a:xfrm flipV="1">
              <a:off x="4883687" y="3493706"/>
              <a:ext cx="0" cy="548185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E58E806-8B35-4CB4-BE67-2B0238F22703}"/>
                </a:ext>
              </a:extLst>
            </p:cNvPr>
            <p:cNvCxnSpPr>
              <a:cxnSpLocks/>
              <a:stCxn id="121" idx="0"/>
              <a:endCxn id="154" idx="2"/>
            </p:cNvCxnSpPr>
            <p:nvPr/>
          </p:nvCxnSpPr>
          <p:spPr>
            <a:xfrm flipV="1">
              <a:off x="6054988" y="2892783"/>
              <a:ext cx="0" cy="456923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283CDF9-A21A-458D-8B9B-18892C9CE857}"/>
                </a:ext>
              </a:extLst>
            </p:cNvPr>
            <p:cNvCxnSpPr>
              <a:cxnSpLocks/>
              <a:stCxn id="150" idx="0"/>
              <a:endCxn id="122" idx="4"/>
            </p:cNvCxnSpPr>
            <p:nvPr/>
          </p:nvCxnSpPr>
          <p:spPr>
            <a:xfrm flipV="1">
              <a:off x="7226289" y="3493706"/>
              <a:ext cx="0" cy="548185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56AB11B1-987B-4C9A-9346-2AFEE5E2153E}"/>
                </a:ext>
              </a:extLst>
            </p:cNvPr>
            <p:cNvCxnSpPr>
              <a:cxnSpLocks/>
              <a:stCxn id="142" idx="0"/>
              <a:endCxn id="124" idx="4"/>
            </p:cNvCxnSpPr>
            <p:nvPr/>
          </p:nvCxnSpPr>
          <p:spPr>
            <a:xfrm flipV="1">
              <a:off x="9568891" y="3493706"/>
              <a:ext cx="0" cy="545165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A19CB5D-922E-46B3-8B52-9D8C2ADB84E9}"/>
                </a:ext>
              </a:extLst>
            </p:cNvPr>
            <p:cNvCxnSpPr>
              <a:cxnSpLocks/>
              <a:stCxn id="123" idx="0"/>
              <a:endCxn id="146" idx="2"/>
            </p:cNvCxnSpPr>
            <p:nvPr/>
          </p:nvCxnSpPr>
          <p:spPr>
            <a:xfrm flipV="1">
              <a:off x="8397590" y="2892783"/>
              <a:ext cx="0" cy="456923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37F7152-CEBB-4597-9787-9B84FE820CFC}"/>
                </a:ext>
              </a:extLst>
            </p:cNvPr>
            <p:cNvCxnSpPr>
              <a:cxnSpLocks/>
              <a:stCxn id="125" idx="0"/>
              <a:endCxn id="138" idx="2"/>
            </p:cNvCxnSpPr>
            <p:nvPr/>
          </p:nvCxnSpPr>
          <p:spPr>
            <a:xfrm flipV="1">
              <a:off x="10740190" y="2892783"/>
              <a:ext cx="0" cy="456923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33EC157-EDD6-4E3A-B6F5-296D0E3DE9DD}"/>
                </a:ext>
              </a:extLst>
            </p:cNvPr>
            <p:cNvCxnSpPr>
              <a:cxnSpLocks/>
              <a:stCxn id="120" idx="0"/>
              <a:endCxn id="162" idx="2"/>
            </p:cNvCxnSpPr>
            <p:nvPr/>
          </p:nvCxnSpPr>
          <p:spPr>
            <a:xfrm flipV="1">
              <a:off x="3712386" y="2892783"/>
              <a:ext cx="0" cy="456923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677674B-55FF-4B3E-AF2B-4320B89AD201}"/>
                </a:ext>
              </a:extLst>
            </p:cNvPr>
            <p:cNvCxnSpPr>
              <a:cxnSpLocks/>
              <a:stCxn id="164" idx="0"/>
              <a:endCxn id="117" idx="4"/>
            </p:cNvCxnSpPr>
            <p:nvPr/>
          </p:nvCxnSpPr>
          <p:spPr>
            <a:xfrm flipV="1">
              <a:off x="2541085" y="3493706"/>
              <a:ext cx="0" cy="548185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4A256B8-75B2-447A-A6F8-27255DC5DEFD}"/>
                </a:ext>
              </a:extLst>
            </p:cNvPr>
            <p:cNvCxnSpPr>
              <a:cxnSpLocks/>
              <a:stCxn id="118" idx="0"/>
              <a:endCxn id="168" idx="2"/>
            </p:cNvCxnSpPr>
            <p:nvPr/>
          </p:nvCxnSpPr>
          <p:spPr>
            <a:xfrm flipV="1">
              <a:off x="1369784" y="2892783"/>
              <a:ext cx="0" cy="456923"/>
            </a:xfrm>
            <a:prstGeom prst="straightConnector1">
              <a:avLst/>
            </a:prstGeom>
            <a:ln w="9525">
              <a:solidFill>
                <a:srgbClr val="041E4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8160AE4-ED05-40EA-AA46-F4B460659118}"/>
                </a:ext>
              </a:extLst>
            </p:cNvPr>
            <p:cNvCxnSpPr>
              <a:cxnSpLocks/>
            </p:cNvCxnSpPr>
            <p:nvPr/>
          </p:nvCxnSpPr>
          <p:spPr>
            <a:xfrm>
              <a:off x="876190" y="3421706"/>
              <a:ext cx="9936000" cy="0"/>
            </a:xfrm>
            <a:prstGeom prst="line">
              <a:avLst/>
            </a:prstGeom>
            <a:ln w="28575">
              <a:solidFill>
                <a:srgbClr val="D50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C13357B-DB03-484B-8C56-AE63DFD2E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9085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E6FAC10-9E9E-42B3-8976-CAE1A765E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7784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26BD311-0615-4B65-BC0A-4DF45DA9A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1687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6D39201-D7D4-4EAF-82D3-DFDE98C5D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0386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CC95719-6EDE-45EF-B6F0-EBA76886F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2988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FA2F5BD-1BBB-4E96-988F-E13C676F2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4289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C7B2C26-8ED3-4EB9-B3CC-070FF68EAA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5590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354A1C0-80DA-4FD2-A895-CEB8ED717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6891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24F7381-4EE8-4F3B-9BB9-6DEE68CE0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190" y="3349706"/>
              <a:ext cx="144000" cy="144000"/>
            </a:xfrm>
            <a:prstGeom prst="ellipse">
              <a:avLst/>
            </a:prstGeom>
            <a:solidFill>
              <a:srgbClr val="D50032"/>
            </a:solidFill>
            <a:ln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6" name="Graphic 142" descr="Walk">
              <a:extLst>
                <a:ext uri="{FF2B5EF4-FFF2-40B4-BE49-F238E27FC236}">
                  <a16:creationId xmlns:a16="http://schemas.microsoft.com/office/drawing/2014/main" id="{5D7D3364-80B0-4978-9201-08E9E35EB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6530" y="3239661"/>
              <a:ext cx="360000" cy="360000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477EC9A-89C1-48E1-8563-0AA31CDEFCAA}"/>
                </a:ext>
              </a:extLst>
            </p:cNvPr>
            <p:cNvGrpSpPr/>
            <p:nvPr/>
          </p:nvGrpSpPr>
          <p:grpSpPr>
            <a:xfrm>
              <a:off x="523784" y="1452783"/>
              <a:ext cx="1692000" cy="1440000"/>
              <a:chOff x="523784" y="1452783"/>
              <a:chExt cx="1692000" cy="1440000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9749209-A4EA-4CED-BC77-93C96066DF2A}"/>
                  </a:ext>
                </a:extLst>
              </p:cNvPr>
              <p:cNvSpPr/>
              <p:nvPr/>
            </p:nvSpPr>
            <p:spPr>
              <a:xfrm>
                <a:off x="523784" y="1740783"/>
                <a:ext cx="1692000" cy="115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41E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10800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UCAS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>
                    <a:solidFill>
                      <a:srgbClr val="041E42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d</a:t>
                </a:r>
                <a:r>
                  <a:rPr kumimoji="0" lang="en-GB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eadline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>
                    <a:ln>
                      <a:noFill/>
                    </a:ln>
                    <a:solidFill>
                      <a:srgbClr val="D5003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15 October</a:t>
                </a:r>
                <a:endParaRPr kumimoji="0" lang="en-GB" sz="1200" i="0" u="none" strike="noStrike" kern="1200" cap="none" spc="0" normalizeH="0" baseline="0" noProof="0">
                  <a:ln>
                    <a:noFill/>
                  </a:ln>
                  <a:solidFill>
                    <a:srgbClr val="D50032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AC0F8A1-F309-4358-81DB-3E71CC13CFB2}"/>
                  </a:ext>
                </a:extLst>
              </p:cNvPr>
              <p:cNvGrpSpPr/>
              <p:nvPr/>
            </p:nvGrpSpPr>
            <p:grpSpPr>
              <a:xfrm>
                <a:off x="1081784" y="1452783"/>
                <a:ext cx="576000" cy="576000"/>
                <a:chOff x="1626010" y="4943634"/>
                <a:chExt cx="576000" cy="576000"/>
              </a:xfrm>
            </p:grpSpPr>
            <p:sp>
              <p:nvSpPr>
                <p:cNvPr id="170" name="Rectangle 77">
                  <a:extLst>
                    <a:ext uri="{FF2B5EF4-FFF2-40B4-BE49-F238E27FC236}">
                      <a16:creationId xmlns:a16="http://schemas.microsoft.com/office/drawing/2014/main" id="{A4C80E90-1D88-4984-A97E-876E212706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26010" y="4943634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71" name="Graphic 7" descr="Flip calendar with solid fill">
                  <a:extLst>
                    <a:ext uri="{FF2B5EF4-FFF2-40B4-BE49-F238E27FC236}">
                      <a16:creationId xmlns:a16="http://schemas.microsoft.com/office/drawing/2014/main" id="{8EF22972-E1C7-4876-B6F0-4200C7827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1721410" y="5039034"/>
                  <a:ext cx="385200" cy="385200"/>
                </a:xfrm>
                <a:prstGeom prst="ellipse">
                  <a:avLst/>
                </a:prstGeom>
              </p:spPr>
            </p:pic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EDB927-F2FB-4E6F-A39E-AB0DBB4CBEEC}"/>
                </a:ext>
              </a:extLst>
            </p:cNvPr>
            <p:cNvGrpSpPr/>
            <p:nvPr/>
          </p:nvGrpSpPr>
          <p:grpSpPr>
            <a:xfrm>
              <a:off x="1695085" y="4041891"/>
              <a:ext cx="1692000" cy="1440000"/>
              <a:chOff x="-174578" y="4204192"/>
              <a:chExt cx="1692000" cy="144000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51CE242-7C0F-46D5-8C3D-4278A9AF488D}"/>
                  </a:ext>
                </a:extLst>
              </p:cNvPr>
              <p:cNvSpPr/>
              <p:nvPr/>
            </p:nvSpPr>
            <p:spPr>
              <a:xfrm>
                <a:off x="-174578" y="4204192"/>
                <a:ext cx="1692000" cy="115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41E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bIns="7200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>
                    <a:ln>
                      <a:noFill/>
                    </a:ln>
                    <a:solidFill>
                      <a:srgbClr val="D5003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22 October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Work Exp. Summary Form deadline</a:t>
                </a: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096A8DDB-8849-4720-A647-9B5EC79AC31B}"/>
                  </a:ext>
                </a:extLst>
              </p:cNvPr>
              <p:cNvGrpSpPr/>
              <p:nvPr/>
            </p:nvGrpSpPr>
            <p:grpSpPr>
              <a:xfrm>
                <a:off x="383422" y="5068192"/>
                <a:ext cx="576000" cy="576000"/>
                <a:chOff x="1626010" y="4943634"/>
                <a:chExt cx="576000" cy="576000"/>
              </a:xfrm>
            </p:grpSpPr>
            <p:sp>
              <p:nvSpPr>
                <p:cNvPr id="166" name="Rectangle 77">
                  <a:extLst>
                    <a:ext uri="{FF2B5EF4-FFF2-40B4-BE49-F238E27FC236}">
                      <a16:creationId xmlns:a16="http://schemas.microsoft.com/office/drawing/2014/main" id="{481DD37E-DA9B-4BD6-8C7B-3FFD0EFC6C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26010" y="4943634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7" name="Graphic 7" descr="Flip calendar with solid fill">
                  <a:extLst>
                    <a:ext uri="{FF2B5EF4-FFF2-40B4-BE49-F238E27FC236}">
                      <a16:creationId xmlns:a16="http://schemas.microsoft.com/office/drawing/2014/main" id="{B80B846A-9BF0-464A-B446-61CC31D25A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1721410" y="5039034"/>
                  <a:ext cx="385200" cy="385200"/>
                </a:xfrm>
                <a:prstGeom prst="ellipse">
                  <a:avLst/>
                </a:prstGeom>
              </p:spPr>
            </p:pic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49A0F32-A017-49AC-85BC-88D7DCAA25F4}"/>
                </a:ext>
              </a:extLst>
            </p:cNvPr>
            <p:cNvGrpSpPr/>
            <p:nvPr/>
          </p:nvGrpSpPr>
          <p:grpSpPr>
            <a:xfrm>
              <a:off x="2866386" y="1452783"/>
              <a:ext cx="1692000" cy="1440000"/>
              <a:chOff x="2624262" y="1452783"/>
              <a:chExt cx="1692000" cy="1440000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0F33CFD-DEF0-4E1F-8574-085D9EA8FBD0}"/>
                  </a:ext>
                </a:extLst>
              </p:cNvPr>
              <p:cNvGrpSpPr/>
              <p:nvPr/>
            </p:nvGrpSpPr>
            <p:grpSpPr>
              <a:xfrm>
                <a:off x="2624262" y="1452783"/>
                <a:ext cx="1692000" cy="1440000"/>
                <a:chOff x="307527" y="4692284"/>
                <a:chExt cx="1692000" cy="1440000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F1E00CC-C81F-4335-862F-038CFAF09834}"/>
                    </a:ext>
                  </a:extLst>
                </p:cNvPr>
                <p:cNvSpPr/>
                <p:nvPr/>
              </p:nvSpPr>
              <p:spPr>
                <a:xfrm>
                  <a:off x="307527" y="4980284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bIns="10800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Applications evaluated</a:t>
                  </a: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>
                      <a:solidFill>
                        <a:srgbClr val="D5003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November</a:t>
                  </a:r>
                  <a:endParaRPr kumimoji="0" lang="en-GB" sz="1200" i="0" u="none" strike="noStrike" kern="1200" cap="none" spc="0" normalizeH="0" baseline="0" noProof="0">
                    <a:ln>
                      <a:noFill/>
                    </a:ln>
                    <a:solidFill>
                      <a:srgbClr val="D5003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Rectangle 77">
                  <a:extLst>
                    <a:ext uri="{FF2B5EF4-FFF2-40B4-BE49-F238E27FC236}">
                      <a16:creationId xmlns:a16="http://schemas.microsoft.com/office/drawing/2014/main" id="{FA8BB248-4C19-4B4D-A19B-8131BBCD76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5527" y="4692284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61" name="Graphic 7" descr="Group brainstorm with solid fill">
                <a:extLst>
                  <a:ext uri="{FF2B5EF4-FFF2-40B4-BE49-F238E27FC236}">
                    <a16:creationId xmlns:a16="http://schemas.microsoft.com/office/drawing/2014/main" id="{F41883B0-624C-4CA5-BB02-6114A9AC9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3275623" y="1548183"/>
                <a:ext cx="385200" cy="385200"/>
              </a:xfrm>
              <a:prstGeom prst="ellipse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CA3CB5F-46A4-4103-B65B-546712A2029D}"/>
                </a:ext>
              </a:extLst>
            </p:cNvPr>
            <p:cNvGrpSpPr/>
            <p:nvPr/>
          </p:nvGrpSpPr>
          <p:grpSpPr>
            <a:xfrm>
              <a:off x="4037687" y="4041891"/>
              <a:ext cx="1692000" cy="1440000"/>
              <a:chOff x="3674501" y="4041891"/>
              <a:chExt cx="1692000" cy="1440000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7FFFBEE2-416F-4BB9-B8FC-97C5423332FA}"/>
                  </a:ext>
                </a:extLst>
              </p:cNvPr>
              <p:cNvGrpSpPr/>
              <p:nvPr/>
            </p:nvGrpSpPr>
            <p:grpSpPr>
              <a:xfrm>
                <a:off x="3674501" y="4041891"/>
                <a:ext cx="1692000" cy="1440000"/>
                <a:chOff x="-174578" y="4204192"/>
                <a:chExt cx="1692000" cy="1440000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89D7758-9DCE-450B-A1D2-962733A16AF4}"/>
                    </a:ext>
                  </a:extLst>
                </p:cNvPr>
                <p:cNvSpPr/>
                <p:nvPr/>
              </p:nvSpPr>
              <p:spPr>
                <a:xfrm>
                  <a:off x="-174578" y="4204192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0" bIns="7200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D5003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December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Interview invitations issued</a:t>
                  </a:r>
                </a:p>
              </p:txBody>
            </p:sp>
            <p:sp>
              <p:nvSpPr>
                <p:cNvPr id="159" name="Rectangle 77">
                  <a:extLst>
                    <a:ext uri="{FF2B5EF4-FFF2-40B4-BE49-F238E27FC236}">
                      <a16:creationId xmlns:a16="http://schemas.microsoft.com/office/drawing/2014/main" id="{A19CBD4B-FB60-4A19-87DA-30F33DBF6F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422" y="5068192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57" name="Graphic 7" descr="Envelope with solid fill">
                <a:extLst>
                  <a:ext uri="{FF2B5EF4-FFF2-40B4-BE49-F238E27FC236}">
                    <a16:creationId xmlns:a16="http://schemas.microsoft.com/office/drawing/2014/main" id="{52053657-9013-4D17-B1C7-35EB0D150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4327901" y="5001291"/>
                <a:ext cx="385200" cy="385200"/>
              </a:xfrm>
              <a:prstGeom prst="ellipse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0267EDC-E7C4-4139-AFF9-AA645817C2CD}"/>
                </a:ext>
              </a:extLst>
            </p:cNvPr>
            <p:cNvGrpSpPr/>
            <p:nvPr/>
          </p:nvGrpSpPr>
          <p:grpSpPr>
            <a:xfrm>
              <a:off x="5208988" y="1452783"/>
              <a:ext cx="1692000" cy="1440000"/>
              <a:chOff x="4724740" y="1452783"/>
              <a:chExt cx="1692000" cy="144000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F0C7E3F-0F6D-4CD1-B8EE-51226A7E9993}"/>
                  </a:ext>
                </a:extLst>
              </p:cNvPr>
              <p:cNvGrpSpPr/>
              <p:nvPr/>
            </p:nvGrpSpPr>
            <p:grpSpPr>
              <a:xfrm>
                <a:off x="4724740" y="1452783"/>
                <a:ext cx="1692000" cy="1440000"/>
                <a:chOff x="307527" y="4692284"/>
                <a:chExt cx="1692000" cy="1440000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4C315942-4843-4406-BA5B-49344D0B7B3F}"/>
                    </a:ext>
                  </a:extLst>
                </p:cNvPr>
                <p:cNvSpPr/>
                <p:nvPr/>
              </p:nvSpPr>
              <p:spPr>
                <a:xfrm>
                  <a:off x="307527" y="4980284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bIns="10800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Multiple Mini Interviews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>
                      <a:solidFill>
                        <a:srgbClr val="D5003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Dec - March</a:t>
                  </a:r>
                  <a:endParaRPr kumimoji="0" lang="en-GB" sz="1200" i="0" u="none" strike="noStrike" kern="1200" cap="none" spc="0" normalizeH="0" baseline="0" noProof="0">
                    <a:ln>
                      <a:noFill/>
                    </a:ln>
                    <a:solidFill>
                      <a:srgbClr val="D5003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Rectangle 77">
                  <a:extLst>
                    <a:ext uri="{FF2B5EF4-FFF2-40B4-BE49-F238E27FC236}">
                      <a16:creationId xmlns:a16="http://schemas.microsoft.com/office/drawing/2014/main" id="{18D27EB9-614F-45E8-8D6E-F4E2C0F80E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5527" y="4692284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53" name="Graphic 7" descr="Boardroom with solid fill">
                <a:extLst>
                  <a:ext uri="{FF2B5EF4-FFF2-40B4-BE49-F238E27FC236}">
                    <a16:creationId xmlns:a16="http://schemas.microsoft.com/office/drawing/2014/main" id="{0F06FEAB-377F-43C5-B9A5-D8B0809F1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378140" y="1545617"/>
                <a:ext cx="385200" cy="385200"/>
              </a:xfrm>
              <a:prstGeom prst="ellipse">
                <a:avLst/>
              </a:prstGeom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1A1E9F1-846A-4DE2-96FE-E91BF62DDEEE}"/>
                </a:ext>
              </a:extLst>
            </p:cNvPr>
            <p:cNvGrpSpPr/>
            <p:nvPr/>
          </p:nvGrpSpPr>
          <p:grpSpPr>
            <a:xfrm>
              <a:off x="6380289" y="4041891"/>
              <a:ext cx="1692000" cy="1440000"/>
              <a:chOff x="5774979" y="4041891"/>
              <a:chExt cx="1692000" cy="14400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E1F9903-0B98-4D07-A2E4-5DA40F9B4E11}"/>
                  </a:ext>
                </a:extLst>
              </p:cNvPr>
              <p:cNvGrpSpPr/>
              <p:nvPr/>
            </p:nvGrpSpPr>
            <p:grpSpPr>
              <a:xfrm>
                <a:off x="5774979" y="4041891"/>
                <a:ext cx="1692000" cy="1440000"/>
                <a:chOff x="-174578" y="4204192"/>
                <a:chExt cx="1692000" cy="1440000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01AB6B8-5EB9-4169-B6C5-3A4C4FD0A629}"/>
                    </a:ext>
                  </a:extLst>
                </p:cNvPr>
                <p:cNvSpPr/>
                <p:nvPr/>
              </p:nvSpPr>
              <p:spPr>
                <a:xfrm>
                  <a:off x="-174578" y="4204192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0" bIns="7200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D5003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March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Offers of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Admission issued</a:t>
                  </a:r>
                </a:p>
              </p:txBody>
            </p:sp>
            <p:sp>
              <p:nvSpPr>
                <p:cNvPr id="151" name="Rectangle 77">
                  <a:extLst>
                    <a:ext uri="{FF2B5EF4-FFF2-40B4-BE49-F238E27FC236}">
                      <a16:creationId xmlns:a16="http://schemas.microsoft.com/office/drawing/2014/main" id="{CD379497-2097-49C1-A53B-F6124A9DC0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422" y="5068192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49" name="Graphic 233" descr="Open envelope with solid fill">
                <a:extLst>
                  <a:ext uri="{FF2B5EF4-FFF2-40B4-BE49-F238E27FC236}">
                    <a16:creationId xmlns:a16="http://schemas.microsoft.com/office/drawing/2014/main" id="{5D0F8CCA-A36B-49B4-A023-9C24DCC77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425308" y="4992303"/>
                <a:ext cx="385200" cy="385200"/>
              </a:xfrm>
              <a:prstGeom prst="rect">
                <a:avLst/>
              </a:prstGeom>
            </p:spPr>
          </p:pic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A2F925-9927-4969-8056-BAF6CAFCA264}"/>
                </a:ext>
              </a:extLst>
            </p:cNvPr>
            <p:cNvGrpSpPr/>
            <p:nvPr/>
          </p:nvGrpSpPr>
          <p:grpSpPr>
            <a:xfrm>
              <a:off x="7551590" y="1452783"/>
              <a:ext cx="1692000" cy="1440000"/>
              <a:chOff x="6825218" y="1452783"/>
              <a:chExt cx="1692000" cy="1440000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20B4A2B6-BFAE-4037-A1DB-33AB8AA213F2}"/>
                  </a:ext>
                </a:extLst>
              </p:cNvPr>
              <p:cNvGrpSpPr/>
              <p:nvPr/>
            </p:nvGrpSpPr>
            <p:grpSpPr>
              <a:xfrm>
                <a:off x="6825218" y="1452783"/>
                <a:ext cx="1692000" cy="1440000"/>
                <a:chOff x="6825218" y="1612579"/>
                <a:chExt cx="1692000" cy="1440000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331E7B0-8E00-4BD9-9273-3CFEE455FE22}"/>
                    </a:ext>
                  </a:extLst>
                </p:cNvPr>
                <p:cNvSpPr/>
                <p:nvPr/>
              </p:nvSpPr>
              <p:spPr>
                <a:xfrm>
                  <a:off x="6825218" y="1900579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bIns="10800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Candidate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decisions due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>
                      <a:solidFill>
                        <a:srgbClr val="D5003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May / June</a:t>
                  </a:r>
                </a:p>
              </p:txBody>
            </p:sp>
            <p:sp>
              <p:nvSpPr>
                <p:cNvPr id="147" name="Rectangle 77">
                  <a:extLst>
                    <a:ext uri="{FF2B5EF4-FFF2-40B4-BE49-F238E27FC236}">
                      <a16:creationId xmlns:a16="http://schemas.microsoft.com/office/drawing/2014/main" id="{B834762C-67AF-4A6D-91AB-B59F2898FE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83218" y="1612579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45" name="Graphic 7" descr="Checkmark with solid fill">
                <a:extLst>
                  <a:ext uri="{FF2B5EF4-FFF2-40B4-BE49-F238E27FC236}">
                    <a16:creationId xmlns:a16="http://schemas.microsoft.com/office/drawing/2014/main" id="{129AB085-35B6-4EA8-80B2-04C6F5535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7478618" y="1548183"/>
                <a:ext cx="385200" cy="385200"/>
              </a:xfrm>
              <a:prstGeom prst="ellipse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28B081A-FA2C-4191-9A26-9B67961209C1}"/>
                </a:ext>
              </a:extLst>
            </p:cNvPr>
            <p:cNvGrpSpPr/>
            <p:nvPr/>
          </p:nvGrpSpPr>
          <p:grpSpPr>
            <a:xfrm>
              <a:off x="8722891" y="4038871"/>
              <a:ext cx="1692000" cy="1440000"/>
              <a:chOff x="7875458" y="4038871"/>
              <a:chExt cx="1692000" cy="14400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3720662-CB5B-465C-A70C-5A0EC7531185}"/>
                  </a:ext>
                </a:extLst>
              </p:cNvPr>
              <p:cNvGrpSpPr/>
              <p:nvPr/>
            </p:nvGrpSpPr>
            <p:grpSpPr>
              <a:xfrm>
                <a:off x="7875458" y="4038871"/>
                <a:ext cx="1692000" cy="1440000"/>
                <a:chOff x="-174578" y="4204192"/>
                <a:chExt cx="1692000" cy="144000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3262C32D-268B-4DF7-B97E-28828B06E21C}"/>
                    </a:ext>
                  </a:extLst>
                </p:cNvPr>
                <p:cNvSpPr/>
                <p:nvPr/>
              </p:nvSpPr>
              <p:spPr>
                <a:xfrm>
                  <a:off x="-174578" y="4204192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0" bIns="7200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D5003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May onwards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Confirm offer conditions met</a:t>
                  </a:r>
                </a:p>
              </p:txBody>
            </p:sp>
            <p:sp>
              <p:nvSpPr>
                <p:cNvPr id="143" name="Rectangle 77">
                  <a:extLst>
                    <a:ext uri="{FF2B5EF4-FFF2-40B4-BE49-F238E27FC236}">
                      <a16:creationId xmlns:a16="http://schemas.microsoft.com/office/drawing/2014/main" id="{650085E1-7E64-4521-A58D-1F69B87C56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422" y="5068192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41" name="Graphic 182" descr="Checklist RTL">
                <a:extLst>
                  <a:ext uri="{FF2B5EF4-FFF2-40B4-BE49-F238E27FC236}">
                    <a16:creationId xmlns:a16="http://schemas.microsoft.com/office/drawing/2014/main" id="{2579C379-48B6-468B-BBE5-C5027BD9B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8528857" y="5001291"/>
                <a:ext cx="385200" cy="385200"/>
              </a:xfrm>
              <a:prstGeom prst="rect">
                <a:avLst/>
              </a:prstGeom>
            </p:spPr>
          </p:pic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AFCF72A-B1CA-4BA0-9128-1D53366D2C78}"/>
                </a:ext>
              </a:extLst>
            </p:cNvPr>
            <p:cNvGrpSpPr/>
            <p:nvPr/>
          </p:nvGrpSpPr>
          <p:grpSpPr>
            <a:xfrm>
              <a:off x="9894190" y="1452783"/>
              <a:ext cx="1692000" cy="1440000"/>
              <a:chOff x="8925698" y="1452783"/>
              <a:chExt cx="1692000" cy="144000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9A5BE94-18E4-456A-9324-3D31D880EFF7}"/>
                  </a:ext>
                </a:extLst>
              </p:cNvPr>
              <p:cNvGrpSpPr/>
              <p:nvPr/>
            </p:nvGrpSpPr>
            <p:grpSpPr>
              <a:xfrm>
                <a:off x="8925698" y="1452783"/>
                <a:ext cx="1692000" cy="1440000"/>
                <a:chOff x="10261057" y="402887"/>
                <a:chExt cx="1692000" cy="144000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A95A6E3-3D33-4F1C-BA4B-C96A72DABAA4}"/>
                    </a:ext>
                  </a:extLst>
                </p:cNvPr>
                <p:cNvSpPr/>
                <p:nvPr/>
              </p:nvSpPr>
              <p:spPr>
                <a:xfrm>
                  <a:off x="10261057" y="690887"/>
                  <a:ext cx="1692000" cy="11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41E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bIns="10800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Programme</a:t>
                  </a: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1E42"/>
                      </a:solidFill>
                      <a:effectLst/>
                      <a:uLnTx/>
                      <a:uFillTx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Begins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>
                      <a:solidFill>
                        <a:srgbClr val="D50032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rPr>
                    <a:t>Aug* / Sept**</a:t>
                  </a:r>
                  <a:endParaRPr kumimoji="0" lang="en-GB" sz="1200" i="0" u="none" strike="noStrike" kern="1200" cap="none" spc="0" normalizeH="0" baseline="0" noProof="0">
                    <a:ln>
                      <a:noFill/>
                    </a:ln>
                    <a:solidFill>
                      <a:srgbClr val="D50032"/>
                    </a:solidFill>
                    <a:effectLst/>
                    <a:uLnTx/>
                    <a:uFillTx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Rectangle 77">
                  <a:extLst>
                    <a:ext uri="{FF2B5EF4-FFF2-40B4-BE49-F238E27FC236}">
                      <a16:creationId xmlns:a16="http://schemas.microsoft.com/office/drawing/2014/main" id="{0C194708-FFFD-4B43-9D40-C314E834A2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819057" y="402887"/>
                  <a:ext cx="576000" cy="576000"/>
                </a:xfrm>
                <a:prstGeom prst="ellipse">
                  <a:avLst/>
                </a:prstGeom>
                <a:solidFill>
                  <a:srgbClr val="041E4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37" name="Graphic 234" descr="Classroom with solid fill">
                <a:extLst>
                  <a:ext uri="{FF2B5EF4-FFF2-40B4-BE49-F238E27FC236}">
                    <a16:creationId xmlns:a16="http://schemas.microsoft.com/office/drawing/2014/main" id="{E3F55308-97A8-4264-84D3-0DB5326D8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575066" y="1553723"/>
                <a:ext cx="385200" cy="385200"/>
              </a:xfrm>
              <a:prstGeom prst="rect">
                <a:avLst/>
              </a:prstGeom>
            </p:spPr>
          </p:pic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E1880F4A-A0BF-45B2-A31A-CF75385642A0}"/>
              </a:ext>
            </a:extLst>
          </p:cNvPr>
          <p:cNvSpPr txBox="1"/>
          <p:nvPr/>
        </p:nvSpPr>
        <p:spPr>
          <a:xfrm>
            <a:off x="10655376" y="5544550"/>
            <a:ext cx="1415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*GEP / **5Yr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197A8E5-9707-4ADA-93E7-B3FFA47A0340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DA12F0-E8BE-4B8D-BFC6-68DF17D2D006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8403BAF5-AAB0-4E0C-8177-1CB0320E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AACE41D0-64D0-4452-922C-BB71F7FC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ED85941B-5EF8-402C-B979-26F2585A66E8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Admissions Process | Key Dates (2027 Entry)</a:t>
            </a:r>
          </a:p>
        </p:txBody>
      </p:sp>
    </p:spTree>
    <p:extLst>
      <p:ext uri="{BB962C8B-B14F-4D97-AF65-F5344CB8AC3E}">
        <p14:creationId xmlns:p14="http://schemas.microsoft.com/office/powerpoint/2010/main" val="218239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36144EF-D8F3-4710-B0F1-1210A76E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590" y="901246"/>
            <a:ext cx="3762410" cy="504808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4AE47-BEE5-4627-A109-D29BD423E387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2B771-44DD-41F0-910A-8E36943BB633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177BC3A-DA79-401F-9471-84D478D5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7E1A0C4-E35E-4EE5-A9CC-266ED692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25C2-350A-40FD-AEC0-33275BD5A6B0}"/>
              </a:ext>
            </a:extLst>
          </p:cNvPr>
          <p:cNvSpPr/>
          <p:nvPr/>
        </p:nvSpPr>
        <p:spPr>
          <a:xfrm>
            <a:off x="439765" y="358023"/>
            <a:ext cx="11529731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UG Veterinary Medicine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Opportunities to Engage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FE9F9-2622-41FD-98B1-93C23B17E2B2}"/>
              </a:ext>
            </a:extLst>
          </p:cNvPr>
          <p:cNvGrpSpPr/>
          <p:nvPr/>
        </p:nvGrpSpPr>
        <p:grpSpPr>
          <a:xfrm>
            <a:off x="8429590" y="0"/>
            <a:ext cx="3762375" cy="907200"/>
            <a:chOff x="2593614" y="4334067"/>
            <a:chExt cx="3762375" cy="90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879628-9B54-495D-9608-5E8BF4EDBD82}"/>
                </a:ext>
              </a:extLst>
            </p:cNvPr>
            <p:cNvSpPr/>
            <p:nvPr/>
          </p:nvSpPr>
          <p:spPr>
            <a:xfrm>
              <a:off x="2593614" y="4334067"/>
              <a:ext cx="3762375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3FCF6-A9DD-4527-A653-17E131FAEB56}"/>
                </a:ext>
              </a:extLst>
            </p:cNvPr>
            <p:cNvSpPr txBox="1"/>
            <p:nvPr/>
          </p:nvSpPr>
          <p:spPr>
            <a:xfrm>
              <a:off x="2779070" y="4461525"/>
              <a:ext cx="2165817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en-GB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Scan to sign up to the BVM&amp;S mailing list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4DA5C9-F910-4BB8-8B54-09B7E146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224" y="4424690"/>
              <a:ext cx="720000" cy="72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E53C9-6604-40E6-A1DD-320F5433B1AB}"/>
              </a:ext>
            </a:extLst>
          </p:cNvPr>
          <p:cNvSpPr/>
          <p:nvPr/>
        </p:nvSpPr>
        <p:spPr>
          <a:xfrm>
            <a:off x="439763" y="1679668"/>
            <a:ext cx="7275486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800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Information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In-person events for prospective veterinary students and their supporters to be held in mid-January: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Singapore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Kuala Lumpur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If you are in a position to support one of these events, please do speak with one of the BVM&amp;S Admissions Team today, or get in touch with us by email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2C06F-CD50-4227-9D7F-3A62B09D60D3}"/>
              </a:ext>
            </a:extLst>
          </p:cNvPr>
          <p:cNvGrpSpPr/>
          <p:nvPr/>
        </p:nvGrpSpPr>
        <p:grpSpPr>
          <a:xfrm>
            <a:off x="439764" y="4687227"/>
            <a:ext cx="2880000" cy="540000"/>
            <a:chOff x="8154599" y="4164147"/>
            <a:chExt cx="2880000" cy="540000"/>
          </a:xfrm>
        </p:grpSpPr>
        <p:sp>
          <p:nvSpPr>
            <p:cNvPr id="31" name="Round Same Side Corner Rectangle 79">
              <a:extLst>
                <a:ext uri="{FF2B5EF4-FFF2-40B4-BE49-F238E27FC236}">
                  <a16:creationId xmlns:a16="http://schemas.microsoft.com/office/drawing/2014/main" id="{90830E41-0055-4DA4-8967-E16A433BCD3A}"/>
                </a:ext>
              </a:extLst>
            </p:cNvPr>
            <p:cNvSpPr/>
            <p:nvPr/>
          </p:nvSpPr>
          <p:spPr>
            <a:xfrm rot="16200000" flipH="1">
              <a:off x="9324599" y="2994147"/>
              <a:ext cx="540000" cy="28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41E4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540000" bIns="46800" rtlCol="0" anchor="ctr"/>
            <a:lstStyle/>
            <a:p>
              <a:r>
                <a:rPr lang="en-US" sz="20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vetug@ed.ac.uk</a:t>
              </a:r>
            </a:p>
          </p:txBody>
        </p:sp>
        <p:sp>
          <p:nvSpPr>
            <p:cNvPr id="32" name="Rectangle 77">
              <a:extLst>
                <a:ext uri="{FF2B5EF4-FFF2-40B4-BE49-F238E27FC236}">
                  <a16:creationId xmlns:a16="http://schemas.microsoft.com/office/drawing/2014/main" id="{B610AF9F-D552-4ACA-8990-3B559835F06B}"/>
                </a:ext>
              </a:extLst>
            </p:cNvPr>
            <p:cNvSpPr/>
            <p:nvPr/>
          </p:nvSpPr>
          <p:spPr>
            <a:xfrm>
              <a:off x="8232375" y="4218146"/>
              <a:ext cx="432000" cy="432000"/>
            </a:xfrm>
            <a:prstGeom prst="ellipse">
              <a:avLst/>
            </a:prstGeom>
            <a:solidFill>
              <a:srgbClr val="D50032"/>
            </a:solidFill>
            <a:ln w="38100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 descr="Envelope with solid fill">
              <a:extLst>
                <a:ext uri="{FF2B5EF4-FFF2-40B4-BE49-F238E27FC236}">
                  <a16:creationId xmlns:a16="http://schemas.microsoft.com/office/drawing/2014/main" id="{17DD06DC-749C-4D61-AF7C-F1520A954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268375" y="42541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341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E810C-E685-48EC-97D9-B4ED356FF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E67D9-B023-4F20-88CA-927152B6D08A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AA9BA7A-AC05-4013-B9E8-69F91401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D9AB4152-563E-4DC9-B53F-E909910573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DDB2BF-8B70-4ED2-82F5-0F0B86C5B57D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BCE53F-6DF0-4557-8BD2-89BC9F79B60B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D5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BC5344C-0227-4113-9761-6B643AC9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0FCB959-B250-4119-A6D8-152E55496541}"/>
              </a:ext>
            </a:extLst>
          </p:cNvPr>
          <p:cNvSpPr txBox="1"/>
          <p:nvPr/>
        </p:nvSpPr>
        <p:spPr>
          <a:xfrm>
            <a:off x="515256" y="2690336"/>
            <a:ext cx="698617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>
                <a:solidFill>
                  <a:prstClr val="whit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Thank You</a:t>
            </a:r>
            <a:endParaRPr lang="en-GB" sz="36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222C02-7C34-44CD-8BE5-8730B71FCE66}"/>
              </a:ext>
            </a:extLst>
          </p:cNvPr>
          <p:cNvGrpSpPr/>
          <p:nvPr/>
        </p:nvGrpSpPr>
        <p:grpSpPr>
          <a:xfrm>
            <a:off x="515255" y="4226750"/>
            <a:ext cx="2880000" cy="540000"/>
            <a:chOff x="8154599" y="4164147"/>
            <a:chExt cx="2880000" cy="540000"/>
          </a:xfrm>
        </p:grpSpPr>
        <p:sp>
          <p:nvSpPr>
            <p:cNvPr id="28" name="Round Same Side Corner Rectangle 79">
              <a:extLst>
                <a:ext uri="{FF2B5EF4-FFF2-40B4-BE49-F238E27FC236}">
                  <a16:creationId xmlns:a16="http://schemas.microsoft.com/office/drawing/2014/main" id="{B046BCB4-4482-4853-B9DD-C23A4DC27703}"/>
                </a:ext>
              </a:extLst>
            </p:cNvPr>
            <p:cNvSpPr/>
            <p:nvPr/>
          </p:nvSpPr>
          <p:spPr>
            <a:xfrm rot="16200000" flipH="1">
              <a:off x="9324599" y="2994147"/>
              <a:ext cx="540000" cy="28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D50032"/>
            </a:solidFill>
            <a:ln w="9525">
              <a:solidFill>
                <a:srgbClr val="D5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540000" bIns="46800" rtlCol="0" anchor="ctr"/>
            <a:lstStyle/>
            <a:p>
              <a:r>
                <a:rPr lang="en-US" sz="200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vetug@ed.ac.uk</a:t>
              </a:r>
            </a:p>
          </p:txBody>
        </p:sp>
        <p:sp>
          <p:nvSpPr>
            <p:cNvPr id="29" name="Rectangle 77">
              <a:extLst>
                <a:ext uri="{FF2B5EF4-FFF2-40B4-BE49-F238E27FC236}">
                  <a16:creationId xmlns:a16="http://schemas.microsoft.com/office/drawing/2014/main" id="{2093A519-DBFF-4A56-A29E-E8740F1B7BDC}"/>
                </a:ext>
              </a:extLst>
            </p:cNvPr>
            <p:cNvSpPr/>
            <p:nvPr/>
          </p:nvSpPr>
          <p:spPr>
            <a:xfrm>
              <a:off x="8232375" y="4218146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Envelope with solid fill">
              <a:extLst>
                <a:ext uri="{FF2B5EF4-FFF2-40B4-BE49-F238E27FC236}">
                  <a16:creationId xmlns:a16="http://schemas.microsoft.com/office/drawing/2014/main" id="{91523EF4-0880-4C4B-AE4F-B20381E5E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268375" y="42541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05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06016C-91F1-4D81-9C81-08E444457D44}"/>
              </a:ext>
            </a:extLst>
          </p:cNvPr>
          <p:cNvSpPr/>
          <p:nvPr/>
        </p:nvSpPr>
        <p:spPr>
          <a:xfrm>
            <a:off x="7717199" y="0"/>
            <a:ext cx="4474801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D6C4A3-F4EB-4F0F-BB3C-EE404E89EBC2}"/>
              </a:ext>
            </a:extLst>
          </p:cNvPr>
          <p:cNvSpPr/>
          <p:nvPr/>
        </p:nvSpPr>
        <p:spPr>
          <a:xfrm>
            <a:off x="8039628" y="214197"/>
            <a:ext cx="3650672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Stay in Touch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C2C95-CF26-4E1C-8DE5-3B73FD6EB78B}"/>
              </a:ext>
            </a:extLst>
          </p:cNvPr>
          <p:cNvSpPr txBox="1"/>
          <p:nvPr/>
        </p:nvSpPr>
        <p:spPr>
          <a:xfrm>
            <a:off x="8039628" y="1364245"/>
            <a:ext cx="3927222" cy="12772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Our Admissions teams are on hand to help you and the students you support at every stage of the Admissions Journey</a:t>
            </a:r>
          </a:p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Please do not hesitate to get in touch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527DD3-B23A-4CA4-8935-662365B8BFBF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A6E63E-CA64-49DB-B89C-FFF8C8E4ADD8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6CA565E-D416-4CBC-809F-177F6B3D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EC8370A-DA14-42B8-B2ED-6364AC64E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8558E0-60D7-40D8-96EF-D41D9B3F6A69}"/>
              </a:ext>
            </a:extLst>
          </p:cNvPr>
          <p:cNvSpPr/>
          <p:nvPr/>
        </p:nvSpPr>
        <p:spPr>
          <a:xfrm>
            <a:off x="445336" y="2403654"/>
            <a:ext cx="7098163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80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Any Questions?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176646D-9304-4A33-98DD-8359DA8C7907}"/>
              </a:ext>
            </a:extLst>
          </p:cNvPr>
          <p:cNvSpPr/>
          <p:nvPr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B87D7F-F313-480C-8580-2ABCAA80543F}"/>
              </a:ext>
            </a:extLst>
          </p:cNvPr>
          <p:cNvGrpSpPr/>
          <p:nvPr/>
        </p:nvGrpSpPr>
        <p:grpSpPr>
          <a:xfrm>
            <a:off x="8064599" y="2877954"/>
            <a:ext cx="3816000" cy="2220491"/>
            <a:chOff x="6426299" y="2452762"/>
            <a:chExt cx="3816000" cy="222049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866919D-5AFC-4696-BE13-A3A91C16738D}"/>
                </a:ext>
              </a:extLst>
            </p:cNvPr>
            <p:cNvGrpSpPr/>
            <p:nvPr/>
          </p:nvGrpSpPr>
          <p:grpSpPr>
            <a:xfrm>
              <a:off x="6426299" y="4133253"/>
              <a:ext cx="2880000" cy="540000"/>
              <a:chOff x="8154599" y="4164147"/>
              <a:chExt cx="2880000" cy="540000"/>
            </a:xfrm>
          </p:grpSpPr>
          <p:sp>
            <p:nvSpPr>
              <p:cNvPr id="95" name="Round Same Side Corner Rectangle 79">
                <a:extLst>
                  <a:ext uri="{FF2B5EF4-FFF2-40B4-BE49-F238E27FC236}">
                    <a16:creationId xmlns:a16="http://schemas.microsoft.com/office/drawing/2014/main" id="{36DCB29E-3B91-4FBC-81B6-80A6F20CE207}"/>
                  </a:ext>
                </a:extLst>
              </p:cNvPr>
              <p:cNvSpPr/>
              <p:nvPr/>
            </p:nvSpPr>
            <p:spPr>
              <a:xfrm rot="16200000" flipH="1">
                <a:off x="9324599" y="2994147"/>
                <a:ext cx="540000" cy="28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D50032"/>
              </a:solidFill>
              <a:ln w="9525">
                <a:solidFill>
                  <a:srgbClr val="D500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90000" tIns="540000" bIns="46800" rtlCol="0" anchor="ctr"/>
              <a:lstStyle/>
              <a:p>
                <a:r>
                  <a:rPr lang="en-US" sz="20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vetug@ed.ac.uk</a:t>
                </a:r>
              </a:p>
            </p:txBody>
          </p:sp>
          <p:sp>
            <p:nvSpPr>
              <p:cNvPr id="96" name="Rectangle 77">
                <a:extLst>
                  <a:ext uri="{FF2B5EF4-FFF2-40B4-BE49-F238E27FC236}">
                    <a16:creationId xmlns:a16="http://schemas.microsoft.com/office/drawing/2014/main" id="{013C33A8-BB35-461D-B39D-45878B6387AF}"/>
                  </a:ext>
                </a:extLst>
              </p:cNvPr>
              <p:cNvSpPr/>
              <p:nvPr/>
            </p:nvSpPr>
            <p:spPr>
              <a:xfrm>
                <a:off x="8232375" y="4218146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7" name="Graphic 96" descr="Envelope with solid fill">
                <a:extLst>
                  <a:ext uri="{FF2B5EF4-FFF2-40B4-BE49-F238E27FC236}">
                    <a16:creationId xmlns:a16="http://schemas.microsoft.com/office/drawing/2014/main" id="{955D1E4B-FD68-4233-BAED-C30D8E5D2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68375" y="4254146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C6F4D74-286E-4888-B0E2-5887400EA1CE}"/>
                </a:ext>
              </a:extLst>
            </p:cNvPr>
            <p:cNvGrpSpPr/>
            <p:nvPr/>
          </p:nvGrpSpPr>
          <p:grpSpPr>
            <a:xfrm>
              <a:off x="6426299" y="3293008"/>
              <a:ext cx="2880000" cy="540000"/>
              <a:chOff x="8154599" y="4164147"/>
              <a:chExt cx="2880000" cy="540000"/>
            </a:xfrm>
          </p:grpSpPr>
          <p:sp>
            <p:nvSpPr>
              <p:cNvPr id="92" name="Round Same Side Corner Rectangle 79">
                <a:extLst>
                  <a:ext uri="{FF2B5EF4-FFF2-40B4-BE49-F238E27FC236}">
                    <a16:creationId xmlns:a16="http://schemas.microsoft.com/office/drawing/2014/main" id="{4D76AD0A-B900-4ECF-B63D-ED237617A3FC}"/>
                  </a:ext>
                </a:extLst>
              </p:cNvPr>
              <p:cNvSpPr/>
              <p:nvPr/>
            </p:nvSpPr>
            <p:spPr>
              <a:xfrm rot="16200000" flipH="1">
                <a:off x="9324599" y="2994147"/>
                <a:ext cx="540000" cy="28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D50032"/>
              </a:solidFill>
              <a:ln w="9525">
                <a:solidFill>
                  <a:srgbClr val="D500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90000" tIns="540000" bIns="46800" rtlCol="0" anchor="ctr"/>
              <a:lstStyle/>
              <a:p>
                <a:r>
                  <a:rPr lang="en-US" sz="20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medug@ed.ac.uk</a:t>
                </a:r>
              </a:p>
            </p:txBody>
          </p:sp>
          <p:sp>
            <p:nvSpPr>
              <p:cNvPr id="93" name="Rectangle 77">
                <a:extLst>
                  <a:ext uri="{FF2B5EF4-FFF2-40B4-BE49-F238E27FC236}">
                    <a16:creationId xmlns:a16="http://schemas.microsoft.com/office/drawing/2014/main" id="{4DC22B8F-E37D-41B4-918D-CE24EA01A243}"/>
                  </a:ext>
                </a:extLst>
              </p:cNvPr>
              <p:cNvSpPr/>
              <p:nvPr/>
            </p:nvSpPr>
            <p:spPr>
              <a:xfrm>
                <a:off x="8232375" y="4218146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4" name="Graphic 93" descr="Envelope with solid fill">
                <a:extLst>
                  <a:ext uri="{FF2B5EF4-FFF2-40B4-BE49-F238E27FC236}">
                    <a16:creationId xmlns:a16="http://schemas.microsoft.com/office/drawing/2014/main" id="{84924E7B-F24F-4994-B72D-FE6E6406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68375" y="4254146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8E88C56-3CD2-4649-A4CA-9C7F0211176E}"/>
                </a:ext>
              </a:extLst>
            </p:cNvPr>
            <p:cNvGrpSpPr/>
            <p:nvPr/>
          </p:nvGrpSpPr>
          <p:grpSpPr>
            <a:xfrm>
              <a:off x="6426299" y="2452762"/>
              <a:ext cx="3816000" cy="540000"/>
              <a:chOff x="8154599" y="4164147"/>
              <a:chExt cx="3816000" cy="540000"/>
            </a:xfrm>
          </p:grpSpPr>
          <p:sp>
            <p:nvSpPr>
              <p:cNvPr id="89" name="Round Same Side Corner Rectangle 79">
                <a:extLst>
                  <a:ext uri="{FF2B5EF4-FFF2-40B4-BE49-F238E27FC236}">
                    <a16:creationId xmlns:a16="http://schemas.microsoft.com/office/drawing/2014/main" id="{DAEB78DE-36DF-4A7B-AD34-3406D448DE64}"/>
                  </a:ext>
                </a:extLst>
              </p:cNvPr>
              <p:cNvSpPr/>
              <p:nvPr/>
            </p:nvSpPr>
            <p:spPr>
              <a:xfrm rot="16200000" flipH="1">
                <a:off x="9792599" y="2526147"/>
                <a:ext cx="540000" cy="3816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004F71"/>
              </a:solidFill>
              <a:ln w="9525">
                <a:solidFill>
                  <a:srgbClr val="004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90000" tIns="540000" bIns="46800" rtlCol="0" anchor="ctr"/>
              <a:lstStyle/>
              <a:p>
                <a:r>
                  <a:rPr lang="en-US" sz="200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rPr>
                  <a:t>MVMpgadmissions@ed.ac.uk</a:t>
                </a:r>
              </a:p>
            </p:txBody>
          </p:sp>
          <p:sp>
            <p:nvSpPr>
              <p:cNvPr id="90" name="Rectangle 77">
                <a:extLst>
                  <a:ext uri="{FF2B5EF4-FFF2-40B4-BE49-F238E27FC236}">
                    <a16:creationId xmlns:a16="http://schemas.microsoft.com/office/drawing/2014/main" id="{A0B1C536-E109-45AD-BCA8-AC00EE64BC1D}"/>
                  </a:ext>
                </a:extLst>
              </p:cNvPr>
              <p:cNvSpPr/>
              <p:nvPr/>
            </p:nvSpPr>
            <p:spPr>
              <a:xfrm>
                <a:off x="8232375" y="4218146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1" name="Graphic 90" descr="Envelope with solid fill">
                <a:extLst>
                  <a:ext uri="{FF2B5EF4-FFF2-40B4-BE49-F238E27FC236}">
                    <a16:creationId xmlns:a16="http://schemas.microsoft.com/office/drawing/2014/main" id="{C26396C0-E251-4C15-81F4-6451BD12D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8268375" y="4254146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67231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3054D9-8D20-4E7B-AD16-5EB899E127A8}"/>
              </a:ext>
            </a:extLst>
          </p:cNvPr>
          <p:cNvSpPr/>
          <p:nvPr/>
        </p:nvSpPr>
        <p:spPr>
          <a:xfrm>
            <a:off x="439766" y="214197"/>
            <a:ext cx="7520894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The College in the 21st Century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1B1EA2-1172-41E1-A4CF-E7B2D9EC81B2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DBC655-D62E-47A3-BF24-76B3DC46CF82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3D71651-992B-4B76-B714-D80536E8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64C4582-19B8-4636-9603-F349C08B1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A21B9-A0AC-408F-BA1E-76E68AAE39E4}"/>
              </a:ext>
            </a:extLst>
          </p:cNvPr>
          <p:cNvSpPr/>
          <p:nvPr/>
        </p:nvSpPr>
        <p:spPr>
          <a:xfrm>
            <a:off x="439766" y="1189925"/>
            <a:ext cx="4634260" cy="447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Unique Grouping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ealthcare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specialists, vets, medics, biomedical scientists, data scientists, social scientists and professional services teams work together to address the major challenges affecting animal and human populations, while educating the next generation of global leaders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GB">
                <a:solidFill>
                  <a:srgbClr val="D5003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Impact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Our underpinning strategy,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One Biology, One Medicine, One Health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will lead to global impact in research, innovation, and education.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CMVM is a beacon of integrated learning and teaching, research, innovation, and clinical translation embedded in, and supporting, the University in its wider aims. </a:t>
            </a:r>
          </a:p>
        </p:txBody>
      </p:sp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C06BCB-97AC-418A-A954-914F07EA39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466" y="1143083"/>
            <a:ext cx="2237798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One Health Model - Wikipedia">
            <a:extLst>
              <a:ext uri="{FF2B5EF4-FFF2-40B4-BE49-F238E27FC236}">
                <a16:creationId xmlns:a16="http://schemas.microsoft.com/office/drawing/2014/main" id="{1E341947-814E-45BF-BF2E-D20955D32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821" y="3325012"/>
            <a:ext cx="22650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29EC19C-CEB5-442F-AB6E-5DD2C2574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2076"/>
              </p:ext>
            </p:extLst>
          </p:nvPr>
        </p:nvGraphicFramePr>
        <p:xfrm>
          <a:off x="7228545" y="270337"/>
          <a:ext cx="5145857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68FE40E-2FE9-4DA5-8731-146DE4D9A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693779"/>
              </p:ext>
            </p:extLst>
          </p:nvPr>
        </p:nvGraphicFramePr>
        <p:xfrm>
          <a:off x="7551562" y="2599030"/>
          <a:ext cx="4499821" cy="288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2712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69794-23FC-DC18-21EB-FB8286B3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9BEF61-ED31-49F0-AC10-C9EACE11B184}"/>
              </a:ext>
            </a:extLst>
          </p:cNvPr>
          <p:cNvSpPr/>
          <p:nvPr/>
        </p:nvSpPr>
        <p:spPr>
          <a:xfrm>
            <a:off x="439765" y="214197"/>
            <a:ext cx="6920259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Our talent and unique assets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B9C119-9C81-4A06-9571-88690B1DF539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DDE4B-673F-43D8-A884-54C019184C5C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9F58AAE-8E31-4EFF-AB68-12B219C13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432A154-55DF-471D-B715-B64D06B8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pic>
        <p:nvPicPr>
          <p:cNvPr id="14" name="Picture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5A6800F-0507-4EED-B497-FB4E182F0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9215" y="1645525"/>
            <a:ext cx="6223020" cy="34332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FC50B8-1F19-447C-A11A-A88BB04C06C8}"/>
              </a:ext>
            </a:extLst>
          </p:cNvPr>
          <p:cNvSpPr/>
          <p:nvPr/>
        </p:nvSpPr>
        <p:spPr>
          <a:xfrm>
            <a:off x="439765" y="2197893"/>
            <a:ext cx="4634260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Our rich ecosystem, talents, assets, funders and national networks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Bringing together clinicians, scientists and educators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Capitalising on expertise in data science, AI,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409941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18B5-7142-5964-2D1C-9A305A8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william dick vet">
            <a:extLst>
              <a:ext uri="{FF2B5EF4-FFF2-40B4-BE49-F238E27FC236}">
                <a16:creationId xmlns:a16="http://schemas.microsoft.com/office/drawing/2014/main" id="{68DE439A-6D16-4CA9-BDD1-C0D23E2C2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7754" y="4460400"/>
            <a:ext cx="2474246" cy="149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8B9323-51B1-496E-93AB-AD2DED324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754" y="2970000"/>
            <a:ext cx="2474246" cy="1490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D64C2B-D7A7-4651-87F8-03A09FA532C6}"/>
              </a:ext>
            </a:extLst>
          </p:cNvPr>
          <p:cNvSpPr/>
          <p:nvPr/>
        </p:nvSpPr>
        <p:spPr>
          <a:xfrm>
            <a:off x="439765" y="214197"/>
            <a:ext cx="3567459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Our Schools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D4418C-DF60-4B92-A9E7-44EB9A1C587A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0285F5-51CE-4978-B471-748DC668711D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A34EECF-C0AA-45A8-A1E6-5F5EAAFA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A78C0E1-21A3-4FEF-BAEA-F1977C2D1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5E0D9-11B4-49EE-B135-2FF1E98A6852}"/>
              </a:ext>
            </a:extLst>
          </p:cNvPr>
          <p:cNvSpPr/>
          <p:nvPr/>
        </p:nvSpPr>
        <p:spPr>
          <a:xfrm>
            <a:off x="515256" y="987903"/>
            <a:ext cx="8314419" cy="477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Global Ranking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041E42"/>
                </a:solidFill>
                <a:latin typeface="Source Sans Pro Light"/>
                <a:ea typeface="Source Sans Pro Light"/>
                <a:cs typeface="Arial"/>
              </a:rPr>
              <a:t>C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onsistently ranked among the top universities globally for Medicine</a:t>
            </a:r>
            <a:r>
              <a:rPr lang="en-GB" sz="1600">
                <a:solidFill>
                  <a:srgbClr val="041E42"/>
                </a:solidFill>
                <a:latin typeface="Source Sans Pro Light"/>
                <a:ea typeface="Source Sans Pro Light"/>
                <a:cs typeface="Arial"/>
              </a:rPr>
              <a:t>, Life Sciences and Veterinary Sciences 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(QS &amp; THE)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History and Prestige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041E42"/>
                </a:solidFill>
                <a:latin typeface="Source Sans Pro Light"/>
                <a:ea typeface="Source Sans Pro Light"/>
                <a:cs typeface="Arial"/>
              </a:rPr>
              <a:t>Edinburgh Medical School (est. 1726) and The Royal (Dick) School of Veterinary Studies (est. 1823)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041E42"/>
                </a:solidFill>
                <a:latin typeface="Source Sans Pro Light"/>
                <a:ea typeface="Source Sans Pro Light"/>
                <a:cs typeface="Arial"/>
              </a:rPr>
              <a:t>A rich history of medical breakthroughs and Nobel laureates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Innovative Curricula and Supportive Learning Environments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Emphasise both academic knowledge and hands-on clinical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Strong student support services, including mentoring schemes, mental health support, and academic advisors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World-Class Faculty and Cutting Edge Research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Students are taught and mentored by leading researchers and clinicians who are pioneering advances in research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Global Opportunities and Connections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International partnerships and exchange programs allow students to gain global experience, enhancing their career prospects and cross-cultural skills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47D252-ADE3-4674-B6DB-0F4F61499F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754" y="0"/>
            <a:ext cx="2474246" cy="149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0761D4-1454-4A66-A95A-26A1A5CF13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7754" y="1490400"/>
            <a:ext cx="2474246" cy="1490400"/>
          </a:xfrm>
          <a:prstGeom prst="rect">
            <a:avLst/>
          </a:prstGeom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F8932DE5-7BD7-460E-A1A4-00733654B9D8}"/>
              </a:ext>
            </a:extLst>
          </p:cNvPr>
          <p:cNvPicPr>
            <a:picLocks noGrp="1"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1265" y="5004197"/>
            <a:ext cx="614046" cy="6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1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06C41D-9DA8-4E53-B6DF-F4FC73519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52A24-BACB-4F6B-A9F1-C2D8809FBE3E}"/>
              </a:ext>
            </a:extLst>
          </p:cNvPr>
          <p:cNvSpPr/>
          <p:nvPr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55A822-0141-4B22-95F1-311DEDB4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8" name="Graphic 12">
            <a:extLst>
              <a:ext uri="{FF2B5EF4-FFF2-40B4-BE49-F238E27FC236}">
                <a16:creationId xmlns:a16="http://schemas.microsoft.com/office/drawing/2014/main" id="{B7795009-7014-4F2D-9845-094F3C9594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FCA88-EE9F-4794-BFFA-9B0FF6FD9132}"/>
              </a:ext>
            </a:extLst>
          </p:cNvPr>
          <p:cNvGrpSpPr/>
          <p:nvPr/>
        </p:nvGrpSpPr>
        <p:grpSpPr>
          <a:xfrm>
            <a:off x="108000" y="5950800"/>
            <a:ext cx="12084000" cy="907200"/>
            <a:chOff x="108000" y="5950800"/>
            <a:chExt cx="12084000" cy="90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4791A-40A5-4C4D-8CBC-2C48DA315B6B}"/>
                </a:ext>
              </a:extLst>
            </p:cNvPr>
            <p:cNvSpPr/>
            <p:nvPr/>
          </p:nvSpPr>
          <p:spPr>
            <a:xfrm>
              <a:off x="108000" y="5950800"/>
              <a:ext cx="12084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A12E63-C9B0-40D5-B34F-B954FB0B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8000" y="6042581"/>
              <a:ext cx="2532732" cy="72363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0500E8-C92E-4E66-98EE-8F8F59051D9D}"/>
              </a:ext>
            </a:extLst>
          </p:cNvPr>
          <p:cNvSpPr txBox="1"/>
          <p:nvPr/>
        </p:nvSpPr>
        <p:spPr>
          <a:xfrm>
            <a:off x="515256" y="2423515"/>
            <a:ext cx="9855027" cy="141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College of Medicine and Veterinary Medicine</a:t>
            </a:r>
            <a:r>
              <a:rPr lang="en-US" sz="66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</a:t>
            </a:r>
          </a:p>
          <a:p>
            <a:pPr>
              <a:lnSpc>
                <a:spcPts val="5400"/>
              </a:lnSpc>
            </a:pPr>
            <a:r>
              <a:rPr lang="en-US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Postgraduate Study</a:t>
            </a:r>
            <a:endParaRPr lang="en-GB" sz="12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81D6F2-8481-4B63-BB55-3D7511830C39}"/>
              </a:ext>
            </a:extLst>
          </p:cNvPr>
          <p:cNvGrpSpPr/>
          <p:nvPr/>
        </p:nvGrpSpPr>
        <p:grpSpPr>
          <a:xfrm>
            <a:off x="607259" y="3935108"/>
            <a:ext cx="3719208" cy="1044000"/>
            <a:chOff x="607259" y="3798203"/>
            <a:chExt cx="3719208" cy="10440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85AB3F-511E-4C61-B3DA-8FD6D4213933}"/>
                </a:ext>
              </a:extLst>
            </p:cNvPr>
            <p:cNvSpPr txBox="1"/>
            <p:nvPr/>
          </p:nvSpPr>
          <p:spPr>
            <a:xfrm>
              <a:off x="1729714" y="3921376"/>
              <a:ext cx="2596753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Professor Gill Aitken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PhD MSc</a:t>
              </a:r>
              <a:r>
                <a:rPr lang="en-US" sz="1050" i="1">
                  <a:solidFill>
                    <a:schemeClr val="bg1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PG Dip (Diet) BSc SFHEA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Dean of Education, CMVM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CC4CC6-3F69-4235-BB1D-25199FA83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59" y="3798203"/>
              <a:ext cx="1044000" cy="1044000"/>
            </a:xfrm>
            <a:prstGeom prst="ellipse">
              <a:avLst/>
            </a:prstGeom>
            <a:ln w="12700">
              <a:noFill/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CA8BCF-590C-400C-BFAE-D66279A18057}"/>
              </a:ext>
            </a:extLst>
          </p:cNvPr>
          <p:cNvGrpSpPr/>
          <p:nvPr/>
        </p:nvGrpSpPr>
        <p:grpSpPr>
          <a:xfrm>
            <a:off x="4668134" y="3935108"/>
            <a:ext cx="5375673" cy="1044000"/>
            <a:chOff x="607259" y="3798203"/>
            <a:chExt cx="5375673" cy="1044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CF9A1-6EB7-4E6E-A52F-EA4DAC6A7A16}"/>
                </a:ext>
              </a:extLst>
            </p:cNvPr>
            <p:cNvSpPr txBox="1"/>
            <p:nvPr/>
          </p:nvSpPr>
          <p:spPr>
            <a:xfrm>
              <a:off x="1729714" y="3921376"/>
              <a:ext cx="4253218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Dr Fiona Borthwick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PhD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Director of Postgraduate Teaching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 panose="020B0604020202020204" pitchFamily="34" charset="0"/>
                </a:rPr>
                <a:t>, R(D)SVS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BA254F-3B7C-43E7-BDBD-651802A1D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59" y="3798203"/>
              <a:ext cx="1044000" cy="1044000"/>
            </a:xfrm>
            <a:prstGeom prst="ellipse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331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1120-1D66-1085-25B8-A62EC708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lab coat&#10;&#10;AI-generated content may be incorrect.">
            <a:extLst>
              <a:ext uri="{FF2B5EF4-FFF2-40B4-BE49-F238E27FC236}">
                <a16:creationId xmlns:a16="http://schemas.microsoft.com/office/drawing/2014/main" id="{990CCDFA-EF59-49B6-98B7-0B7349787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210" y="0"/>
            <a:ext cx="4625789" cy="5950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CA2B18-1F7E-41AC-8B98-CC4EB8D6EB04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2A1C12-932C-4AA0-93E9-6FB6130ED1B4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C2D4F09-00F4-4A36-9338-688C2040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1B1C8D6-8E29-4EEF-A92B-91A4D902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2A899-26DD-41CA-9F7F-6CACEFA9302E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Postgraduate Study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On-campus Postgraduate Portfolio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6E4820-5A3A-46FD-AB37-04BB5A3CCBBC}"/>
              </a:ext>
            </a:extLst>
          </p:cNvPr>
          <p:cNvSpPr/>
          <p:nvPr/>
        </p:nvSpPr>
        <p:spPr>
          <a:xfrm>
            <a:off x="439765" y="1620817"/>
            <a:ext cx="6848541" cy="330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Strengths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Interdisciplinary portfolio articulated around research strengths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Globally relevant and industry aligned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Research-led learning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Programmes designed for career success &amp; employability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Programme Types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Traditional MSc taught on-campus format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Masters by Research (taught format)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Masters by Research (research format)</a:t>
            </a:r>
          </a:p>
        </p:txBody>
      </p:sp>
    </p:spTree>
    <p:extLst>
      <p:ext uri="{BB962C8B-B14F-4D97-AF65-F5344CB8AC3E}">
        <p14:creationId xmlns:p14="http://schemas.microsoft.com/office/powerpoint/2010/main" val="2941449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lab coat reading a book&#10;&#10;AI-generated content may be incorrect.">
            <a:extLst>
              <a:ext uri="{FF2B5EF4-FFF2-40B4-BE49-F238E27FC236}">
                <a16:creationId xmlns:a16="http://schemas.microsoft.com/office/drawing/2014/main" id="{62092286-37A6-4BC8-8581-4281E75B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5" y="901246"/>
            <a:ext cx="3762375" cy="50706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AD7E870-5996-466B-B561-298B2F8661A0}"/>
              </a:ext>
            </a:extLst>
          </p:cNvPr>
          <p:cNvGrpSpPr/>
          <p:nvPr/>
        </p:nvGrpSpPr>
        <p:grpSpPr>
          <a:xfrm>
            <a:off x="0" y="5950800"/>
            <a:ext cx="12192000" cy="907200"/>
            <a:chOff x="0" y="5950800"/>
            <a:chExt cx="12192000" cy="90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8B18F6-08CD-458A-864C-56164C090F3E}"/>
                </a:ext>
              </a:extLst>
            </p:cNvPr>
            <p:cNvSpPr/>
            <p:nvPr/>
          </p:nvSpPr>
          <p:spPr>
            <a:xfrm>
              <a:off x="0" y="5950800"/>
              <a:ext cx="12192000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5BC76D0-23DB-4305-8A04-085962E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256" y="6095252"/>
              <a:ext cx="2532732" cy="60785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1E0E84B-F4AC-4D9F-A494-4A2E5E736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48000" y="6090568"/>
              <a:ext cx="2160288" cy="61722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081DD0A-66A2-450C-8C2E-30826077A606}"/>
              </a:ext>
            </a:extLst>
          </p:cNvPr>
          <p:cNvSpPr/>
          <p:nvPr/>
        </p:nvSpPr>
        <p:spPr>
          <a:xfrm>
            <a:off x="439765" y="358023"/>
            <a:ext cx="10449907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4400">
                <a:solidFill>
                  <a:srgbClr val="041E4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Postgraduate Study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On-campus traditional taught MSc format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D88E0-3751-44E8-B910-45D0C38DAC76}"/>
              </a:ext>
            </a:extLst>
          </p:cNvPr>
          <p:cNvSpPr/>
          <p:nvPr/>
        </p:nvSpPr>
        <p:spPr>
          <a:xfrm>
            <a:off x="439765" y="1402475"/>
            <a:ext cx="6989735" cy="4047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 Applied Animal Behaviour and Animal Welfare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Grounding in animal behaviour and welfare across a broad range of real-world contexts, through practical visits to zoos, farms, abattoirs, and research labs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 Clinical Anatomy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Designed for intercalating medical and dental students</a:t>
            </a:r>
            <a:r>
              <a:rPr lang="en-GB" sz="1600">
                <a:solidFill>
                  <a:srgbClr val="041E42"/>
                </a:solidFill>
                <a:latin typeface="Source Sans Pro Light"/>
                <a:ea typeface="Source Sans Pro Light"/>
                <a:cs typeface="Arial"/>
              </a:rPr>
              <a:t>. 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eepens anatomical knowledge through cadaveric dissection and a clinically related research project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MSc Human Anatomy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/>
                <a:ea typeface="Source Sans Pro Light"/>
                <a:cs typeface="Arial"/>
              </a:rPr>
              <a:t>Building expertise across six strands of anatomical science – including cadaveric dissection, anatomy education and neuroanatomy – while gaining real teaching experience at undergraduate and postgraduate level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ource Sans Pro Light"/>
              <a:ea typeface="Source Sans Pro Light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MPH Public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Broad overview of public health with wide choice of options. Gaining knowledge and skills to address pressing health challenges and drive meaningful change in communities worldwide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3BEA9B-3A30-4BA4-8EE7-D2643E35DE0A}"/>
              </a:ext>
            </a:extLst>
          </p:cNvPr>
          <p:cNvSpPr/>
          <p:nvPr/>
        </p:nvSpPr>
        <p:spPr>
          <a:xfrm>
            <a:off x="439765" y="5449737"/>
            <a:ext cx="78406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Delivered over 12 months with the traditional split of 2/3 taught and 1/3 research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578604-8AAF-42DB-B674-B2C3E32DEBDE}"/>
              </a:ext>
            </a:extLst>
          </p:cNvPr>
          <p:cNvGrpSpPr/>
          <p:nvPr/>
        </p:nvGrpSpPr>
        <p:grpSpPr>
          <a:xfrm>
            <a:off x="8429625" y="0"/>
            <a:ext cx="3762375" cy="907200"/>
            <a:chOff x="8429625" y="357398"/>
            <a:chExt cx="3762375" cy="907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9CA44A-B82F-4587-85AA-E11B9FD13280}"/>
                </a:ext>
              </a:extLst>
            </p:cNvPr>
            <p:cNvSpPr/>
            <p:nvPr/>
          </p:nvSpPr>
          <p:spPr>
            <a:xfrm>
              <a:off x="8429625" y="357398"/>
              <a:ext cx="3762375" cy="907200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C93D0E-A8DC-4C9D-B439-0BE2C1B69C7A}"/>
                </a:ext>
              </a:extLst>
            </p:cNvPr>
            <p:cNvSpPr txBox="1"/>
            <p:nvPr/>
          </p:nvSpPr>
          <p:spPr>
            <a:xfrm>
              <a:off x="8710331" y="484856"/>
              <a:ext cx="2165817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en-GB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Arial" panose="020B0604020202020204" pitchFamily="34" charset="0"/>
                </a:rPr>
                <a:t>All CMVM Masters Programmes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E0C120-F0C5-4290-80E0-E679391F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235" y="44802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5098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sting xmlns="114292c4-3025-4e0c-a59a-0b9ee8a888d9" xsi:nil="true"/>
    <TaxCatchAll xmlns="cf38ce8f-e0da-446a-be9a-81cfb10b6345" xsi:nil="true"/>
    <lcf76f155ced4ddcb4097134ff3c332f xmlns="114292c4-3025-4e0c-a59a-0b9ee8a888d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5376D5-7A86-4868-9FBE-BC4884ECF39B}">
  <ds:schemaRefs>
    <ds:schemaRef ds:uri="http://schemas.microsoft.com/office/2006/metadata/properties"/>
    <ds:schemaRef ds:uri="http://schemas.microsoft.com/office/infopath/2007/PartnerControls"/>
    <ds:schemaRef ds:uri="114292c4-3025-4e0c-a59a-0b9ee8a888d9"/>
    <ds:schemaRef ds:uri="cf38ce8f-e0da-446a-be9a-81cfb10b6345"/>
  </ds:schemaRefs>
</ds:datastoreItem>
</file>

<file path=customXml/itemProps2.xml><?xml version="1.0" encoding="utf-8"?>
<ds:datastoreItem xmlns:ds="http://schemas.openxmlformats.org/officeDocument/2006/customXml" ds:itemID="{B2A801A0-1C0C-41FD-9F5E-52FA0E088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CB3C5-C3C6-428D-8DFF-F8D1539B31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2796</Words>
  <Application>Microsoft Office PowerPoint</Application>
  <PresentationFormat>Widescreen</PresentationFormat>
  <Paragraphs>406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Source Sans Pro</vt:lpstr>
      <vt:lpstr>Segoe UI</vt:lpstr>
      <vt:lpstr>Crimson Pro</vt:lpstr>
      <vt:lpstr>Arial</vt:lpstr>
      <vt:lpstr>Source Sans Pro Light</vt:lpstr>
      <vt:lpstr>Calibri</vt:lpstr>
      <vt:lpstr>Calibri Light</vt:lpstr>
      <vt:lpstr>Source Sans Pro ExtraLight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Tainsh</dc:creator>
  <cp:lastModifiedBy>Rhiannon Carter</cp:lastModifiedBy>
  <cp:revision>62</cp:revision>
  <dcterms:created xsi:type="dcterms:W3CDTF">2026-05-13T07:16:43Z</dcterms:created>
  <dcterms:modified xsi:type="dcterms:W3CDTF">2026-06-10T11:00:11Z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</Properties>
</file>