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56" r:id="rId5"/>
    <p:sldId id="339" r:id="rId6"/>
    <p:sldId id="327" r:id="rId7"/>
    <p:sldId id="345" r:id="rId8"/>
    <p:sldId id="346" r:id="rId9"/>
    <p:sldId id="347" r:id="rId10"/>
    <p:sldId id="349" r:id="rId11"/>
    <p:sldId id="350" r:id="rId12"/>
    <p:sldId id="351" r:id="rId13"/>
    <p:sldId id="352" r:id="rId14"/>
    <p:sldId id="344" r:id="rId15"/>
    <p:sldId id="271" r:id="rId16"/>
    <p:sldId id="272" r:id="rId17"/>
    <p:sldId id="28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rimson Pro Black" pitchFamily="2" charset="0"/>
      <p:bold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  <p:embeddedFont>
      <p:font typeface="Source Sans Pro Light" panose="020B0403030403020204" pitchFamily="34" charset="0"/>
      <p:regular r:id="rId30"/>
      <p:italic r:id="rId31"/>
    </p:embeddedFont>
    <p:embeddedFont>
      <p:font typeface="Source Sans Pro SemiBold" panose="020B0603030403020204" pitchFamily="34" charset="0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595959"/>
    <a:srgbClr val="041E42"/>
    <a:srgbClr val="041E07"/>
    <a:srgbClr val="D50032"/>
    <a:srgbClr val="CC0504"/>
    <a:srgbClr val="BB1D10"/>
    <a:srgbClr val="DD0030"/>
    <a:srgbClr val="041D41"/>
    <a:srgbClr val="C10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6150D-065A-E45C-43B0-CA0E9FD98FF8}" v="3" dt="2026-05-19T12:27:4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53"/>
  </p:normalViewPr>
  <p:slideViewPr>
    <p:cSldViewPr showGuides="1">
      <p:cViewPr varScale="1">
        <p:scale>
          <a:sx n="55" d="100"/>
          <a:sy n="55" d="100"/>
        </p:scale>
        <p:origin x="1060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21649-BC3D-A945-8FCC-54F31E4FBB2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3ECFCF-51AA-5142-B9F7-540270935A79}" type="pres">
      <dgm:prSet presAssocID="{1FC21649-BC3D-A945-8FCC-54F31E4FBB27}" presName="diagram" presStyleCnt="0">
        <dgm:presLayoutVars>
          <dgm:dir/>
          <dgm:resizeHandles val="exact"/>
        </dgm:presLayoutVars>
      </dgm:prSet>
      <dgm:spPr/>
    </dgm:pt>
  </dgm:ptLst>
  <dgm:cxnLst>
    <dgm:cxn modelId="{0F009016-2E84-EE4A-B121-FBFD9FAE5F19}" type="presOf" srcId="{1FC21649-BC3D-A945-8FCC-54F31E4FBB27}" destId="{443ECFCF-51AA-5142-B9F7-540270935A7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5C204-3314-C846-94BC-EBD69E7179BC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1D8039-8959-2043-9DED-32CEA0192D6B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Our Agent Engagement</a:t>
          </a:r>
        </a:p>
      </dgm:t>
    </dgm:pt>
    <dgm:pt modelId="{D5B4D61F-8FAB-B944-AC15-72E3BD708F8C}" type="parTrans" cxnId="{A91825F0-FFDF-A344-84D0-36958A54A2FD}">
      <dgm:prSet/>
      <dgm:spPr/>
      <dgm:t>
        <a:bodyPr/>
        <a:lstStyle/>
        <a:p>
          <a:endParaRPr lang="en-GB"/>
        </a:p>
      </dgm:t>
    </dgm:pt>
    <dgm:pt modelId="{55C2A6D7-8BF3-EA4A-B8B3-AD91DCDAE57C}" type="sibTrans" cxnId="{A91825F0-FFDF-A344-84D0-36958A54A2FD}">
      <dgm:prSet/>
      <dgm:spPr/>
      <dgm:t>
        <a:bodyPr/>
        <a:lstStyle/>
        <a:p>
          <a:endParaRPr lang="en-GB"/>
        </a:p>
      </dgm:t>
    </dgm:pt>
    <dgm:pt modelId="{69D9C1F0-32B3-9D46-8537-E75A31A01EBA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Training Webinars</a:t>
          </a:r>
        </a:p>
      </dgm:t>
    </dgm:pt>
    <dgm:pt modelId="{78960D35-BE48-6E45-BF13-D8084259BB73}" type="parTrans" cxnId="{0D0E1C02-8AB1-BB42-83F8-3EAD6BA4B248}">
      <dgm:prSet/>
      <dgm:spPr/>
      <dgm:t>
        <a:bodyPr/>
        <a:lstStyle/>
        <a:p>
          <a:endParaRPr lang="en-GB"/>
        </a:p>
      </dgm:t>
    </dgm:pt>
    <dgm:pt modelId="{31791ED2-5CA4-EE4B-A339-AA01155C7505}" type="sibTrans" cxnId="{0D0E1C02-8AB1-BB42-83F8-3EAD6BA4B248}">
      <dgm:prSet/>
      <dgm:spPr/>
      <dgm:t>
        <a:bodyPr/>
        <a:lstStyle/>
        <a:p>
          <a:endParaRPr lang="en-GB"/>
        </a:p>
      </dgm:t>
    </dgm:pt>
    <dgm:pt modelId="{8193C1F0-3BC8-4642-B577-ACBDB2B78349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Enquiry Management</a:t>
          </a:r>
        </a:p>
      </dgm:t>
    </dgm:pt>
    <dgm:pt modelId="{80479021-397B-1945-9DC3-F3A0D6FD1C54}" type="parTrans" cxnId="{6AF93933-82B5-ED47-99E0-B017F2FD9AC9}">
      <dgm:prSet/>
      <dgm:spPr/>
      <dgm:t>
        <a:bodyPr/>
        <a:lstStyle/>
        <a:p>
          <a:endParaRPr lang="en-GB"/>
        </a:p>
      </dgm:t>
    </dgm:pt>
    <dgm:pt modelId="{D191A2E9-A14A-9E4F-A08D-98E0BFF4DC23}" type="sibTrans" cxnId="{6AF93933-82B5-ED47-99E0-B017F2FD9AC9}">
      <dgm:prSet/>
      <dgm:spPr/>
      <dgm:t>
        <a:bodyPr/>
        <a:lstStyle/>
        <a:p>
          <a:endParaRPr lang="en-GB"/>
        </a:p>
      </dgm:t>
    </dgm:pt>
    <dgm:pt modelId="{5380B4E3-78AF-DD42-8887-7923FE5BF421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Guidance webpages</a:t>
          </a:r>
        </a:p>
      </dgm:t>
    </dgm:pt>
    <dgm:pt modelId="{2EB88B22-4047-1A4B-8980-A7C1EBF7B4D1}" type="parTrans" cxnId="{3B68C0DE-9E5D-0141-98D3-52756DA09FDC}">
      <dgm:prSet/>
      <dgm:spPr/>
      <dgm:t>
        <a:bodyPr/>
        <a:lstStyle/>
        <a:p>
          <a:endParaRPr lang="en-GB"/>
        </a:p>
      </dgm:t>
    </dgm:pt>
    <dgm:pt modelId="{37A3AD5D-6C29-734D-B46D-280194DBFE5D}" type="sibTrans" cxnId="{3B68C0DE-9E5D-0141-98D3-52756DA09FDC}">
      <dgm:prSet/>
      <dgm:spPr/>
      <dgm:t>
        <a:bodyPr/>
        <a:lstStyle/>
        <a:p>
          <a:endParaRPr lang="en-GB"/>
        </a:p>
      </dgm:t>
    </dgm:pt>
    <dgm:pt modelId="{F9A860E7-8643-FB41-9873-11D57C68C66A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Monthly Communications</a:t>
          </a:r>
        </a:p>
      </dgm:t>
    </dgm:pt>
    <dgm:pt modelId="{82F53C36-0FDD-6A43-8EBB-F6D3C0085C17}" type="sibTrans" cxnId="{3CBFC872-229E-CF4E-899C-34CDB0334562}">
      <dgm:prSet/>
      <dgm:spPr/>
      <dgm:t>
        <a:bodyPr/>
        <a:lstStyle/>
        <a:p>
          <a:endParaRPr lang="en-GB"/>
        </a:p>
      </dgm:t>
    </dgm:pt>
    <dgm:pt modelId="{E8CEBC10-1F56-8643-BAC0-5749D6192942}" type="parTrans" cxnId="{3CBFC872-229E-CF4E-899C-34CDB0334562}">
      <dgm:prSet/>
      <dgm:spPr/>
      <dgm:t>
        <a:bodyPr/>
        <a:lstStyle/>
        <a:p>
          <a:endParaRPr lang="en-GB"/>
        </a:p>
      </dgm:t>
    </dgm:pt>
    <dgm:pt modelId="{0F1AAF79-28CA-F441-8F5B-30A4EB5D0981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Regular meetings</a:t>
          </a:r>
        </a:p>
      </dgm:t>
    </dgm:pt>
    <dgm:pt modelId="{36A11678-2A18-BC45-AD33-4973A928DE89}" type="parTrans" cxnId="{6D89B197-7105-554F-82A8-0776149181DC}">
      <dgm:prSet/>
      <dgm:spPr/>
      <dgm:t>
        <a:bodyPr/>
        <a:lstStyle/>
        <a:p>
          <a:endParaRPr lang="en-GB"/>
        </a:p>
      </dgm:t>
    </dgm:pt>
    <dgm:pt modelId="{5805F6F5-F413-374C-B60D-F83A7CFA6130}" type="sibTrans" cxnId="{6D89B197-7105-554F-82A8-0776149181DC}">
      <dgm:prSet/>
      <dgm:spPr/>
      <dgm:t>
        <a:bodyPr/>
        <a:lstStyle/>
        <a:p>
          <a:endParaRPr lang="en-GB"/>
        </a:p>
      </dgm:t>
    </dgm:pt>
    <dgm:pt modelId="{A46F0BE9-2E13-9845-8E51-BF033D4E0D6C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Agent visits and conference</a:t>
          </a:r>
        </a:p>
      </dgm:t>
    </dgm:pt>
    <dgm:pt modelId="{CB581955-9667-CD49-8C4E-B64028EAC696}" type="parTrans" cxnId="{049520DA-5A5E-8A41-82B8-EFCAFCDBD561}">
      <dgm:prSet/>
      <dgm:spPr/>
      <dgm:t>
        <a:bodyPr/>
        <a:lstStyle/>
        <a:p>
          <a:endParaRPr lang="en-GB"/>
        </a:p>
      </dgm:t>
    </dgm:pt>
    <dgm:pt modelId="{00CB2BD9-4532-1A41-94A1-8F37E0E5AEFD}" type="sibTrans" cxnId="{049520DA-5A5E-8A41-82B8-EFCAFCDBD561}">
      <dgm:prSet/>
      <dgm:spPr/>
      <dgm:t>
        <a:bodyPr/>
        <a:lstStyle/>
        <a:p>
          <a:endParaRPr lang="en-GB"/>
        </a:p>
      </dgm:t>
    </dgm:pt>
    <dgm:pt modelId="{71E0CC91-E0A7-9944-8863-32EA12F07961}" type="pres">
      <dgm:prSet presAssocID="{0D55C204-3314-C846-94BC-EBD69E7179BC}" presName="composite" presStyleCnt="0">
        <dgm:presLayoutVars>
          <dgm:chMax val="1"/>
          <dgm:dir/>
          <dgm:resizeHandles val="exact"/>
        </dgm:presLayoutVars>
      </dgm:prSet>
      <dgm:spPr/>
    </dgm:pt>
    <dgm:pt modelId="{D4F93537-08D1-B240-A8F3-CE6499728A16}" type="pres">
      <dgm:prSet presAssocID="{0D55C204-3314-C846-94BC-EBD69E7179BC}" presName="radial" presStyleCnt="0">
        <dgm:presLayoutVars>
          <dgm:animLvl val="ctr"/>
        </dgm:presLayoutVars>
      </dgm:prSet>
      <dgm:spPr/>
    </dgm:pt>
    <dgm:pt modelId="{95D6A256-4EB3-E44E-A213-FC4FD4BB07F5}" type="pres">
      <dgm:prSet presAssocID="{AE1D8039-8959-2043-9DED-32CEA0192D6B}" presName="centerShape" presStyleLbl="vennNode1" presStyleIdx="0" presStyleCnt="7"/>
      <dgm:spPr/>
    </dgm:pt>
    <dgm:pt modelId="{FB8379B3-0363-5649-B752-23EAC657B9F8}" type="pres">
      <dgm:prSet presAssocID="{69D9C1F0-32B3-9D46-8537-E75A31A01EBA}" presName="node" presStyleLbl="vennNode1" presStyleIdx="1" presStyleCnt="7">
        <dgm:presLayoutVars>
          <dgm:bulletEnabled val="1"/>
        </dgm:presLayoutVars>
      </dgm:prSet>
      <dgm:spPr/>
    </dgm:pt>
    <dgm:pt modelId="{12ADD875-9B11-EC4F-B463-0E6488C88197}" type="pres">
      <dgm:prSet presAssocID="{0F1AAF79-28CA-F441-8F5B-30A4EB5D0981}" presName="node" presStyleLbl="vennNode1" presStyleIdx="2" presStyleCnt="7">
        <dgm:presLayoutVars>
          <dgm:bulletEnabled val="1"/>
        </dgm:presLayoutVars>
      </dgm:prSet>
      <dgm:spPr/>
    </dgm:pt>
    <dgm:pt modelId="{100597DF-B09B-D948-94D2-F3A0EE829175}" type="pres">
      <dgm:prSet presAssocID="{A46F0BE9-2E13-9845-8E51-BF033D4E0D6C}" presName="node" presStyleLbl="vennNode1" presStyleIdx="3" presStyleCnt="7">
        <dgm:presLayoutVars>
          <dgm:bulletEnabled val="1"/>
        </dgm:presLayoutVars>
      </dgm:prSet>
      <dgm:spPr/>
    </dgm:pt>
    <dgm:pt modelId="{6DDA1C95-1DF3-4749-A753-A715AF2A6C64}" type="pres">
      <dgm:prSet presAssocID="{8193C1F0-3BC8-4642-B577-ACBDB2B78349}" presName="node" presStyleLbl="vennNode1" presStyleIdx="4" presStyleCnt="7" custRadScaleRad="92433" custRadScaleInc="-4189">
        <dgm:presLayoutVars>
          <dgm:bulletEnabled val="1"/>
        </dgm:presLayoutVars>
      </dgm:prSet>
      <dgm:spPr/>
    </dgm:pt>
    <dgm:pt modelId="{3390484E-15AC-D545-B430-47E058B31C88}" type="pres">
      <dgm:prSet presAssocID="{F9A860E7-8643-FB41-9873-11D57C68C66A}" presName="node" presStyleLbl="vennNode1" presStyleIdx="5" presStyleCnt="7">
        <dgm:presLayoutVars>
          <dgm:bulletEnabled val="1"/>
        </dgm:presLayoutVars>
      </dgm:prSet>
      <dgm:spPr/>
    </dgm:pt>
    <dgm:pt modelId="{521A642D-B0F7-8847-ABE3-91123297B75E}" type="pres">
      <dgm:prSet presAssocID="{5380B4E3-78AF-DD42-8887-7923FE5BF421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0D0E1C02-8AB1-BB42-83F8-3EAD6BA4B248}" srcId="{AE1D8039-8959-2043-9DED-32CEA0192D6B}" destId="{69D9C1F0-32B3-9D46-8537-E75A31A01EBA}" srcOrd="0" destOrd="0" parTransId="{78960D35-BE48-6E45-BF13-D8084259BB73}" sibTransId="{31791ED2-5CA4-EE4B-A339-AA01155C7505}"/>
    <dgm:cxn modelId="{6AF93933-82B5-ED47-99E0-B017F2FD9AC9}" srcId="{AE1D8039-8959-2043-9DED-32CEA0192D6B}" destId="{8193C1F0-3BC8-4642-B577-ACBDB2B78349}" srcOrd="3" destOrd="0" parTransId="{80479021-397B-1945-9DC3-F3A0D6FD1C54}" sibTransId="{D191A2E9-A14A-9E4F-A08D-98E0BFF4DC23}"/>
    <dgm:cxn modelId="{EFEAA333-C3BA-F24B-B879-15500F989ED4}" type="presOf" srcId="{5380B4E3-78AF-DD42-8887-7923FE5BF421}" destId="{521A642D-B0F7-8847-ABE3-91123297B75E}" srcOrd="0" destOrd="0" presId="urn:microsoft.com/office/officeart/2005/8/layout/radial3"/>
    <dgm:cxn modelId="{8C406661-C511-2E4C-A4FF-5465ECEB2261}" type="presOf" srcId="{AE1D8039-8959-2043-9DED-32CEA0192D6B}" destId="{95D6A256-4EB3-E44E-A213-FC4FD4BB07F5}" srcOrd="0" destOrd="0" presId="urn:microsoft.com/office/officeart/2005/8/layout/radial3"/>
    <dgm:cxn modelId="{3CBFC872-229E-CF4E-899C-34CDB0334562}" srcId="{AE1D8039-8959-2043-9DED-32CEA0192D6B}" destId="{F9A860E7-8643-FB41-9873-11D57C68C66A}" srcOrd="4" destOrd="0" parTransId="{E8CEBC10-1F56-8643-BAC0-5749D6192942}" sibTransId="{82F53C36-0FDD-6A43-8EBB-F6D3C0085C17}"/>
    <dgm:cxn modelId="{9D44AA78-DC59-0141-B9D8-B48C079263E3}" type="presOf" srcId="{0D55C204-3314-C846-94BC-EBD69E7179BC}" destId="{71E0CC91-E0A7-9944-8863-32EA12F07961}" srcOrd="0" destOrd="0" presId="urn:microsoft.com/office/officeart/2005/8/layout/radial3"/>
    <dgm:cxn modelId="{6D89B197-7105-554F-82A8-0776149181DC}" srcId="{AE1D8039-8959-2043-9DED-32CEA0192D6B}" destId="{0F1AAF79-28CA-F441-8F5B-30A4EB5D0981}" srcOrd="1" destOrd="0" parTransId="{36A11678-2A18-BC45-AD33-4973A928DE89}" sibTransId="{5805F6F5-F413-374C-B60D-F83A7CFA6130}"/>
    <dgm:cxn modelId="{C6167CB7-23F7-614F-89B3-B28DF755C8F5}" type="presOf" srcId="{A46F0BE9-2E13-9845-8E51-BF033D4E0D6C}" destId="{100597DF-B09B-D948-94D2-F3A0EE829175}" srcOrd="0" destOrd="0" presId="urn:microsoft.com/office/officeart/2005/8/layout/radial3"/>
    <dgm:cxn modelId="{EA9B8CBB-7661-AE41-8179-AC720422C1E6}" type="presOf" srcId="{69D9C1F0-32B3-9D46-8537-E75A31A01EBA}" destId="{FB8379B3-0363-5649-B752-23EAC657B9F8}" srcOrd="0" destOrd="0" presId="urn:microsoft.com/office/officeart/2005/8/layout/radial3"/>
    <dgm:cxn modelId="{07CE92C2-3641-0840-9C9D-AA97E974B389}" type="presOf" srcId="{8193C1F0-3BC8-4642-B577-ACBDB2B78349}" destId="{6DDA1C95-1DF3-4749-A753-A715AF2A6C64}" srcOrd="0" destOrd="0" presId="urn:microsoft.com/office/officeart/2005/8/layout/radial3"/>
    <dgm:cxn modelId="{049520DA-5A5E-8A41-82B8-EFCAFCDBD561}" srcId="{AE1D8039-8959-2043-9DED-32CEA0192D6B}" destId="{A46F0BE9-2E13-9845-8E51-BF033D4E0D6C}" srcOrd="2" destOrd="0" parTransId="{CB581955-9667-CD49-8C4E-B64028EAC696}" sibTransId="{00CB2BD9-4532-1A41-94A1-8F37E0E5AEFD}"/>
    <dgm:cxn modelId="{3B68C0DE-9E5D-0141-98D3-52756DA09FDC}" srcId="{AE1D8039-8959-2043-9DED-32CEA0192D6B}" destId="{5380B4E3-78AF-DD42-8887-7923FE5BF421}" srcOrd="5" destOrd="0" parTransId="{2EB88B22-4047-1A4B-8980-A7C1EBF7B4D1}" sibTransId="{37A3AD5D-6C29-734D-B46D-280194DBFE5D}"/>
    <dgm:cxn modelId="{A91825F0-FFDF-A344-84D0-36958A54A2FD}" srcId="{0D55C204-3314-C846-94BC-EBD69E7179BC}" destId="{AE1D8039-8959-2043-9DED-32CEA0192D6B}" srcOrd="0" destOrd="0" parTransId="{D5B4D61F-8FAB-B944-AC15-72E3BD708F8C}" sibTransId="{55C2A6D7-8BF3-EA4A-B8B3-AD91DCDAE57C}"/>
    <dgm:cxn modelId="{CB1240F2-B97C-B847-8D34-B63313AB7334}" type="presOf" srcId="{F9A860E7-8643-FB41-9873-11D57C68C66A}" destId="{3390484E-15AC-D545-B430-47E058B31C88}" srcOrd="0" destOrd="0" presId="urn:microsoft.com/office/officeart/2005/8/layout/radial3"/>
    <dgm:cxn modelId="{CD91D6FB-079F-414C-B291-CC4B7188CB7C}" type="presOf" srcId="{0F1AAF79-28CA-F441-8F5B-30A4EB5D0981}" destId="{12ADD875-9B11-EC4F-B463-0E6488C88197}" srcOrd="0" destOrd="0" presId="urn:microsoft.com/office/officeart/2005/8/layout/radial3"/>
    <dgm:cxn modelId="{557E055E-511D-F14F-9B82-E32B15FF4346}" type="presParOf" srcId="{71E0CC91-E0A7-9944-8863-32EA12F07961}" destId="{D4F93537-08D1-B240-A8F3-CE6499728A16}" srcOrd="0" destOrd="0" presId="urn:microsoft.com/office/officeart/2005/8/layout/radial3"/>
    <dgm:cxn modelId="{1905D805-1282-A346-89F8-FEDB61C932DC}" type="presParOf" srcId="{D4F93537-08D1-B240-A8F3-CE6499728A16}" destId="{95D6A256-4EB3-E44E-A213-FC4FD4BB07F5}" srcOrd="0" destOrd="0" presId="urn:microsoft.com/office/officeart/2005/8/layout/radial3"/>
    <dgm:cxn modelId="{A0D1E528-C1F7-EB43-9DFD-BF2A70F777A5}" type="presParOf" srcId="{D4F93537-08D1-B240-A8F3-CE6499728A16}" destId="{FB8379B3-0363-5649-B752-23EAC657B9F8}" srcOrd="1" destOrd="0" presId="urn:microsoft.com/office/officeart/2005/8/layout/radial3"/>
    <dgm:cxn modelId="{7D01DA4B-8044-304D-B449-184ED95F42DB}" type="presParOf" srcId="{D4F93537-08D1-B240-A8F3-CE6499728A16}" destId="{12ADD875-9B11-EC4F-B463-0E6488C88197}" srcOrd="2" destOrd="0" presId="urn:microsoft.com/office/officeart/2005/8/layout/radial3"/>
    <dgm:cxn modelId="{D7FBE904-C623-3547-8C9D-5BE321EE654D}" type="presParOf" srcId="{D4F93537-08D1-B240-A8F3-CE6499728A16}" destId="{100597DF-B09B-D948-94D2-F3A0EE829175}" srcOrd="3" destOrd="0" presId="urn:microsoft.com/office/officeart/2005/8/layout/radial3"/>
    <dgm:cxn modelId="{D256EB64-B3A4-8C4F-B694-CB0372E7AC99}" type="presParOf" srcId="{D4F93537-08D1-B240-A8F3-CE6499728A16}" destId="{6DDA1C95-1DF3-4749-A753-A715AF2A6C64}" srcOrd="4" destOrd="0" presId="urn:microsoft.com/office/officeart/2005/8/layout/radial3"/>
    <dgm:cxn modelId="{06C460EF-7936-1A49-8CF1-8A074E3E25DC}" type="presParOf" srcId="{D4F93537-08D1-B240-A8F3-CE6499728A16}" destId="{3390484E-15AC-D545-B430-47E058B31C88}" srcOrd="5" destOrd="0" presId="urn:microsoft.com/office/officeart/2005/8/layout/radial3"/>
    <dgm:cxn modelId="{2814942A-971E-DE46-9FE5-FFC0A33D6691}" type="presParOf" srcId="{D4F93537-08D1-B240-A8F3-CE6499728A16}" destId="{521A642D-B0F7-8847-ABE3-91123297B75E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6A256-4EB3-E44E-A213-FC4FD4BB07F5}">
      <dsp:nvSpPr>
        <dsp:cNvPr id="0" name=""/>
        <dsp:cNvSpPr/>
      </dsp:nvSpPr>
      <dsp:spPr>
        <a:xfrm>
          <a:off x="2247422" y="1122331"/>
          <a:ext cx="2795983" cy="2795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</a:rPr>
            <a:t>Our Agent Engagement</a:t>
          </a:r>
        </a:p>
      </dsp:txBody>
      <dsp:txXfrm>
        <a:off x="2656884" y="1531793"/>
        <a:ext cx="1977059" cy="1977059"/>
      </dsp:txXfrm>
    </dsp:sp>
    <dsp:sp modelId="{FB8379B3-0363-5649-B752-23EAC657B9F8}">
      <dsp:nvSpPr>
        <dsp:cNvPr id="0" name=""/>
        <dsp:cNvSpPr/>
      </dsp:nvSpPr>
      <dsp:spPr>
        <a:xfrm>
          <a:off x="2946418" y="499"/>
          <a:ext cx="1397991" cy="1397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Training Webinars</a:t>
          </a:r>
        </a:p>
      </dsp:txBody>
      <dsp:txXfrm>
        <a:off x="3151149" y="205230"/>
        <a:ext cx="988529" cy="988529"/>
      </dsp:txXfrm>
    </dsp:sp>
    <dsp:sp modelId="{12ADD875-9B11-EC4F-B463-0E6488C88197}">
      <dsp:nvSpPr>
        <dsp:cNvPr id="0" name=""/>
        <dsp:cNvSpPr/>
      </dsp:nvSpPr>
      <dsp:spPr>
        <a:xfrm>
          <a:off x="4523301" y="910913"/>
          <a:ext cx="1397991" cy="1397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Regular meetings</a:t>
          </a:r>
        </a:p>
      </dsp:txBody>
      <dsp:txXfrm>
        <a:off x="4728032" y="1115644"/>
        <a:ext cx="988529" cy="988529"/>
      </dsp:txXfrm>
    </dsp:sp>
    <dsp:sp modelId="{100597DF-B09B-D948-94D2-F3A0EE829175}">
      <dsp:nvSpPr>
        <dsp:cNvPr id="0" name=""/>
        <dsp:cNvSpPr/>
      </dsp:nvSpPr>
      <dsp:spPr>
        <a:xfrm>
          <a:off x="4523301" y="2731741"/>
          <a:ext cx="1397991" cy="1397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Agent visits and conference</a:t>
          </a:r>
        </a:p>
      </dsp:txBody>
      <dsp:txXfrm>
        <a:off x="4728032" y="2936472"/>
        <a:ext cx="988529" cy="988529"/>
      </dsp:txXfrm>
    </dsp:sp>
    <dsp:sp modelId="{6DDA1C95-1DF3-4749-A753-A715AF2A6C64}">
      <dsp:nvSpPr>
        <dsp:cNvPr id="0" name=""/>
        <dsp:cNvSpPr/>
      </dsp:nvSpPr>
      <dsp:spPr>
        <a:xfrm>
          <a:off x="3020224" y="3502754"/>
          <a:ext cx="1397991" cy="1397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Enquiry Management</a:t>
          </a:r>
        </a:p>
      </dsp:txBody>
      <dsp:txXfrm>
        <a:off x="3224955" y="3707485"/>
        <a:ext cx="988529" cy="988529"/>
      </dsp:txXfrm>
    </dsp:sp>
    <dsp:sp modelId="{3390484E-15AC-D545-B430-47E058B31C88}">
      <dsp:nvSpPr>
        <dsp:cNvPr id="0" name=""/>
        <dsp:cNvSpPr/>
      </dsp:nvSpPr>
      <dsp:spPr>
        <a:xfrm>
          <a:off x="1369534" y="2731741"/>
          <a:ext cx="1397991" cy="1397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Monthly Communications</a:t>
          </a:r>
        </a:p>
      </dsp:txBody>
      <dsp:txXfrm>
        <a:off x="1574265" y="2936472"/>
        <a:ext cx="988529" cy="988529"/>
      </dsp:txXfrm>
    </dsp:sp>
    <dsp:sp modelId="{521A642D-B0F7-8847-ABE3-91123297B75E}">
      <dsp:nvSpPr>
        <dsp:cNvPr id="0" name=""/>
        <dsp:cNvSpPr/>
      </dsp:nvSpPr>
      <dsp:spPr>
        <a:xfrm>
          <a:off x="1369534" y="910913"/>
          <a:ext cx="1397991" cy="1397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Guidance webpages</a:t>
          </a:r>
        </a:p>
      </dsp:txBody>
      <dsp:txXfrm>
        <a:off x="1574265" y="1115644"/>
        <a:ext cx="988529" cy="988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5AF43-E4DC-0A4B-81B3-F94C65E981AB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2B0F-4380-994C-8D28-3749B2ED0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7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3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4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5766C-6D90-B9D2-241F-FABD2536D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FF79C-B6DA-2C91-6306-E9873E1CF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0DF23-FBC3-3670-5C6B-3478D9A50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8E982-F29D-9EED-A97D-CB3889ADB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1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39A80-D15C-267B-EC53-2E2686555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322C9-AEFE-BD6E-03FA-D15B08D04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85A7FB-8C46-AC9D-D0A5-588E12D82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8CA16-A697-209D-814E-B723E8D37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748EA-6990-349D-0B37-96852B8CA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24BA2-19DF-20FA-B722-2E9AF659A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FF23D-77D2-78C2-AAE2-CF4230E79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1AD3-45F1-CCD9-2EF3-8C18B4A61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10470-5DBB-1C88-EF80-57256910D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212DB8-FA0E-0EBC-ED09-2D65072D1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DF048-EA3C-C301-9692-AA3308663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A43B9-321B-152D-953B-DC47A3C46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6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368A2-4591-B50B-BE23-CAB50193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CBEFE-F977-0B81-BB66-9474BAE60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42A78-A969-BF8E-08B7-140C58CA4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9B0E9-72C1-A9C1-5FF7-4DA33E9DC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83768-33B9-1B36-0A21-A6680B8D4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626F2-7B8E-2996-F446-43EF0FE51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27D9E-5C37-E422-2FFB-5C62A4AF8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C4C14-2E20-63A1-AB87-DC5255C67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6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9701-CCA4-A6B0-CAA4-A3B2BD427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E39A5-797D-9072-6281-C8D227BD6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ECEB8A-E4D1-04F6-4FE6-947F06605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F9978-5891-82A8-FB5F-5C59D24E1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2B0F-4380-994C-8D28-3749B2ED0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 title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FB59D7-8BF0-B0BB-F501-52E4496F4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" y="1268413"/>
            <a:ext cx="12084050" cy="46799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78252"/>
            <a:ext cx="5490050" cy="3861540"/>
          </a:xfrm>
        </p:spPr>
        <p:txBody>
          <a:bodyPr anchor="ctr" anchorCtr="0">
            <a:noAutofit/>
          </a:bodyPr>
          <a:lstStyle>
            <a:lvl1pPr algn="l">
              <a:defRPr sz="66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0AD3D-1C96-B7AA-3635-BCA6FC18D7C1}"/>
              </a:ext>
            </a:extLst>
          </p:cNvPr>
          <p:cNvSpPr/>
          <p:nvPr userDrawn="1"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68A2-9943-B484-B20F-821B82CB6F5C}"/>
              </a:ext>
            </a:extLst>
          </p:cNvPr>
          <p:cNvSpPr/>
          <p:nvPr userDrawn="1"/>
        </p:nvSpPr>
        <p:spPr>
          <a:xfrm>
            <a:off x="108000" y="5949335"/>
            <a:ext cx="12084000" cy="899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000" y="6037361"/>
            <a:ext cx="2532732" cy="72363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E081675-654F-FE5A-D4CF-BE92A7B6A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083268"/>
            <a:ext cx="8459787" cy="631825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 dirty="0"/>
              <a:t>Presenter  |  XX Month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xed content - corporate side b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1167351"/>
            <a:ext cx="11160807" cy="332660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4800" b="0" i="1">
                <a:solidFill>
                  <a:schemeClr val="bg1"/>
                </a:solidFill>
                <a:latin typeface="Crimson Pro Black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“Quote can go here. Quote can go here. </a:t>
            </a:r>
            <a:br>
              <a:rPr lang="en-GB" dirty="0"/>
            </a:br>
            <a:r>
              <a:rPr lang="en-GB" dirty="0"/>
              <a:t>Quote can go here. </a:t>
            </a:r>
            <a:br>
              <a:rPr lang="en-GB" dirty="0"/>
            </a:br>
            <a:r>
              <a:rPr lang="en-GB" dirty="0"/>
              <a:t>Quote can go here. Quote can go here. </a:t>
            </a:r>
            <a:br>
              <a:rPr lang="en-GB" dirty="0"/>
            </a:br>
            <a:r>
              <a:rPr lang="en-GB" dirty="0"/>
              <a:t>Quote can go here.”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043900"/>
            <a:ext cx="11160125" cy="7200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 dirty="0"/>
              <a:t>Person’s Name  | 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4E7703-85C5-E0D6-4F7B-590D709D1F82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corporate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383280"/>
            <a:ext cx="7650162" cy="1107996"/>
          </a:xfrm>
        </p:spPr>
        <p:txBody>
          <a:bodyPr anchor="t" anchorCtr="0">
            <a:noAutofit/>
          </a:bodyPr>
          <a:lstStyle>
            <a:lvl1pPr algn="l">
              <a:defRPr sz="80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9770" y="-1"/>
            <a:ext cx="2352229" cy="685800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000" y="6037200"/>
            <a:ext cx="2532732" cy="72363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CE69D1-E708-BE4B-F21E-FE4BDF12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643448"/>
            <a:ext cx="7650162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 dirty="0"/>
              <a:t>Person’s Name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D99A91-947C-6AE2-684B-357864E8A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4121346"/>
            <a:ext cx="7650162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accent4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 dirty="0" err="1"/>
              <a:t>Persons.name@ed.ac.uk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corporate title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78252"/>
            <a:ext cx="9630602" cy="3861540"/>
          </a:xfrm>
        </p:spPr>
        <p:txBody>
          <a:bodyPr anchor="ctr" anchorCtr="0">
            <a:noAutofit/>
          </a:bodyPr>
          <a:lstStyle>
            <a:lvl1pPr algn="l">
              <a:defRPr sz="66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0AD3D-1C96-B7AA-3635-BCA6FC18D7C1}"/>
              </a:ext>
            </a:extLst>
          </p:cNvPr>
          <p:cNvSpPr/>
          <p:nvPr userDrawn="1"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68A2-9943-B484-B20F-821B82CB6F5C}"/>
              </a:ext>
            </a:extLst>
          </p:cNvPr>
          <p:cNvSpPr/>
          <p:nvPr userDrawn="1"/>
        </p:nvSpPr>
        <p:spPr>
          <a:xfrm>
            <a:off x="108000" y="5949335"/>
            <a:ext cx="12084000" cy="899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452" y="1269968"/>
            <a:ext cx="1604547" cy="46781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88000" y="6037361"/>
            <a:ext cx="2532732" cy="723637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E081675-654F-FE5A-D4CF-BE92A7B6A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083268"/>
            <a:ext cx="8459787" cy="631825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Presenter  |  XX Month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88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xed content - corporate si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719263"/>
            <a:ext cx="11160125" cy="4160837"/>
          </a:xfrm>
        </p:spPr>
        <p:txBody>
          <a:bodyPr lIns="0" tIns="0" rIns="0" bIns="0"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27B79-14DA-7CEB-E89E-EEC46C1F80E1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C9719F-8D52-CDB0-EB9A-43146463D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1D424B3-A072-D03B-8860-02F0AD7E79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6930243" cy="707896"/>
          </a:xfrm>
        </p:spPr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6930242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35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4697A2-40F0-7DB3-CE3D-16F6E60D3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6838" y="0"/>
            <a:ext cx="4475162" cy="5940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88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36FAF-F7FA-1F50-9776-3A229BBAACD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11160124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36FAF-F7FA-1F50-9776-3A229BBAACD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6930243" cy="70789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719263"/>
            <a:ext cx="6930242" cy="4050049"/>
          </a:xfrm>
        </p:spPr>
        <p:txBody>
          <a:bodyPr lIns="0" tIns="0" rIns="0" bIns="0">
            <a:normAutofit/>
          </a:bodyPr>
          <a:lstStyle>
            <a:lvl1pPr marL="228600" indent="-228600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4697A2-40F0-7DB3-CE3D-16F6E60D3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6838" y="1"/>
            <a:ext cx="4475162" cy="59313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133AF-1996-E9D0-0493-F45387BDC92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08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 - corporate side bar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3DBFE-C670-2BE3-2E0F-1A4CBDFB2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344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6" y="552107"/>
            <a:ext cx="8281104" cy="89662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F78E1-E4C5-B3F0-3650-E9299473FEEE}"/>
              </a:ext>
            </a:extLst>
          </p:cNvPr>
          <p:cNvSpPr/>
          <p:nvPr userDrawn="1"/>
        </p:nvSpPr>
        <p:spPr>
          <a:xfrm>
            <a:off x="9234248" y="1"/>
            <a:ext cx="29577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2649" y="552451"/>
            <a:ext cx="2520950" cy="3326609"/>
          </a:xfrm>
        </p:spPr>
        <p:txBody>
          <a:bodyPr/>
          <a:lstStyle>
            <a:lvl1pPr marL="0" indent="0" algn="ctr">
              <a:buFontTx/>
              <a:buNone/>
              <a:defRPr b="0" i="1">
                <a:solidFill>
                  <a:schemeClr val="bg1"/>
                </a:solidFill>
                <a:latin typeface="Crimson Pro Black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“Quote can go here. Quote can go here. Quote can go here. Quote can go here. Quote can go here. Quote can go here.”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1975" y="3879850"/>
            <a:ext cx="2520950" cy="719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 i="0">
                <a:solidFill>
                  <a:schemeClr val="bg1"/>
                </a:solidFill>
                <a:latin typeface="Source Sans Pro SemiBold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 dirty="0"/>
              <a:t>Person’s Name  | 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de bar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3DBFE-C670-2BE3-2E0F-1A4CBDFB2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68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6" y="1167351"/>
            <a:ext cx="11160807" cy="332660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4800" b="0" i="1">
                <a:solidFill>
                  <a:schemeClr val="bg1"/>
                </a:solidFill>
                <a:latin typeface="Crimson Pro Black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“Quote can go here. Quote can go here. </a:t>
            </a:r>
            <a:br>
              <a:rPr lang="en-GB" dirty="0"/>
            </a:br>
            <a:r>
              <a:rPr lang="en-GB" dirty="0"/>
              <a:t>Quote can go here. </a:t>
            </a:r>
            <a:br>
              <a:rPr lang="en-GB" dirty="0"/>
            </a:br>
            <a:r>
              <a:rPr lang="en-GB" dirty="0"/>
              <a:t>Quote can go here. Quote can go here. </a:t>
            </a:r>
            <a:br>
              <a:rPr lang="en-GB" dirty="0"/>
            </a:br>
            <a:r>
              <a:rPr lang="en-GB" dirty="0"/>
              <a:t>Quote can go here.”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043900"/>
            <a:ext cx="11160125" cy="7200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 dirty="0"/>
              <a:t>Person’s Name  | 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4E7703-85C5-E0D6-4F7B-590D709D1F82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11160125" cy="7078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808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A323DFB8-0127-4643-8216-B6593D74A76C}" type="datetimeFigureOut">
              <a:rPr lang="en-GB" smtClean="0"/>
              <a:pPr/>
              <a:t>10/06/2026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6CFC18F1-16E9-4069-A682-7E888F0DDC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8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1" r:id="rId3"/>
    <p:sldLayoutId id="2147483678" r:id="rId4"/>
    <p:sldLayoutId id="2147483679" r:id="rId5"/>
    <p:sldLayoutId id="2147483680" r:id="rId6"/>
    <p:sldLayoutId id="2147483681" r:id="rId7"/>
    <p:sldLayoutId id="2147483662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hyperlink" Target="https://gck.fm/ydkmd" TargetMode="Externa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epresentatives@ed.ac.uk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jpeg"/><Relationship Id="rId5" Type="http://schemas.openxmlformats.org/officeDocument/2006/relationships/diagramData" Target="../diagrams/data1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diagramDrawing" Target="../diagrams/drawing1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ity with trees and buildings&#10;&#10;Description automatically generated">
            <a:extLst>
              <a:ext uri="{FF2B5EF4-FFF2-40B4-BE49-F238E27FC236}">
                <a16:creationId xmlns:a16="http://schemas.microsoft.com/office/drawing/2014/main" id="{231FAE48-9DF7-E8FC-11A9-2E026E7704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897CA-02E2-997F-F4E6-391CD838C3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Louise Tracey| Deputy Head of International and Postgraduate Recruitment</a:t>
            </a:r>
          </a:p>
        </p:txBody>
      </p:sp>
      <p:pic>
        <p:nvPicPr>
          <p:cNvPr id="2" name="Graphic 12">
            <a:extLst>
              <a:ext uri="{FF2B5EF4-FFF2-40B4-BE49-F238E27FC236}">
                <a16:creationId xmlns:a16="http://schemas.microsoft.com/office/drawing/2014/main" id="{092310EC-A3F4-B4E3-0551-A6FC901B5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1E568D-98D3-CB00-4281-9D0257BE2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Agent Training Workshop</a:t>
            </a:r>
            <a:br>
              <a:rPr lang="en-US" b="1" dirty="0"/>
            </a:br>
            <a:br>
              <a:rPr lang="en-US" b="1" dirty="0"/>
            </a:br>
            <a:r>
              <a:rPr lang="en-US" sz="3300" b="1" dirty="0"/>
              <a:t>Our commitment to the Agent Quality Framework and how you can engage.</a:t>
            </a:r>
          </a:p>
        </p:txBody>
      </p:sp>
    </p:spTree>
    <p:extLst>
      <p:ext uri="{BB962C8B-B14F-4D97-AF65-F5344CB8AC3E}">
        <p14:creationId xmlns:p14="http://schemas.microsoft.com/office/powerpoint/2010/main" val="39627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4EECA-28DB-B8B4-F4C4-8F52260A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35A0-A222-2D1C-1841-134B7898C169}"/>
              </a:ext>
            </a:extLst>
          </p:cNvPr>
          <p:cNvSpPr txBox="1">
            <a:spLocks/>
          </p:cNvSpPr>
          <p:nvPr/>
        </p:nvSpPr>
        <p:spPr>
          <a:xfrm>
            <a:off x="2783632" y="4149080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1BC21-282C-4757-F80E-7CF7475ECB86}"/>
              </a:ext>
            </a:extLst>
          </p:cNvPr>
          <p:cNvSpPr txBox="1"/>
          <p:nvPr/>
        </p:nvSpPr>
        <p:spPr>
          <a:xfrm>
            <a:off x="506061" y="170021"/>
            <a:ext cx="9289032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University of Edinburgh  </a:t>
            </a:r>
          </a:p>
          <a:p>
            <a:r>
              <a:rPr lang="en-GB" sz="2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Training and Compliance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88B70F5-2F5B-E39A-2641-FE627616A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291306"/>
              </p:ext>
            </p:extLst>
          </p:nvPr>
        </p:nvGraphicFramePr>
        <p:xfrm>
          <a:off x="2378578" y="765004"/>
          <a:ext cx="7290828" cy="504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screenshot of a red and black website&#10;&#10;AI-generated content may be incorrect.">
            <a:extLst>
              <a:ext uri="{FF2B5EF4-FFF2-40B4-BE49-F238E27FC236}">
                <a16:creationId xmlns:a16="http://schemas.microsoft.com/office/drawing/2014/main" id="{616067FD-086F-9725-CEF8-ADB57A776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173" y="1419285"/>
            <a:ext cx="3125873" cy="1526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8B38AD-957C-1E6F-EAF6-A3D6CEB003A7}"/>
              </a:ext>
            </a:extLst>
          </p:cNvPr>
          <p:cNvSpPr txBox="1"/>
          <p:nvPr/>
        </p:nvSpPr>
        <p:spPr>
          <a:xfrm>
            <a:off x="574728" y="312698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edin.ac</a:t>
            </a:r>
            <a:r>
              <a:rPr lang="en-US" dirty="0">
                <a:solidFill>
                  <a:schemeClr val="bg1"/>
                </a:solidFill>
              </a:rPr>
              <a:t>/42wBgFs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E3A91-3983-EBAD-9F7B-F015CF3954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4" y="3549967"/>
            <a:ext cx="2255684" cy="2255684"/>
          </a:xfrm>
          <a:prstGeom prst="rect">
            <a:avLst/>
          </a:prstGeom>
        </p:spPr>
      </p:pic>
      <p:pic>
        <p:nvPicPr>
          <p:cNvPr id="15" name="Picture 14" descr="A screenshot of a newsletter&#10;&#10;AI-generated content may be incorrect.">
            <a:extLst>
              <a:ext uri="{FF2B5EF4-FFF2-40B4-BE49-F238E27FC236}">
                <a16:creationId xmlns:a16="http://schemas.microsoft.com/office/drawing/2014/main" id="{265DAFBD-E3AA-A0FA-9297-FAB6BB690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8251" y="407604"/>
            <a:ext cx="2607688" cy="28123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DAFE02-D9FB-AC43-D71F-31C16C674765}"/>
              </a:ext>
            </a:extLst>
          </p:cNvPr>
          <p:cNvSpPr txBox="1"/>
          <p:nvPr/>
        </p:nvSpPr>
        <p:spPr>
          <a:xfrm>
            <a:off x="9338005" y="321996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https://gck.fm/ydkmd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66EC6B-1B55-CA96-876C-C4EBE1947E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03" y="3701534"/>
            <a:ext cx="2255684" cy="22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853F2-C5D8-9FC6-AF63-C2CE2EB5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ity with trees and buildings&#10;&#10;Description automatically generated">
            <a:extLst>
              <a:ext uri="{FF2B5EF4-FFF2-40B4-BE49-F238E27FC236}">
                <a16:creationId xmlns:a16="http://schemas.microsoft.com/office/drawing/2014/main" id="{914E4842-8746-97DC-4214-0E9929F9CD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Graphic 12">
            <a:extLst>
              <a:ext uri="{FF2B5EF4-FFF2-40B4-BE49-F238E27FC236}">
                <a16:creationId xmlns:a16="http://schemas.microsoft.com/office/drawing/2014/main" id="{7685BC95-5720-EFA8-0A9E-914003BFD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452" y="1269968"/>
            <a:ext cx="1604548" cy="46781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4F5B6F-A585-6D65-0FB4-74DF19F71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  <a:br>
              <a:rPr lang="en-US" b="1" dirty="0"/>
            </a:br>
            <a:r>
              <a:rPr lang="en-US" sz="28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Representatives@ed.ac.uk</a:t>
            </a:r>
            <a:r>
              <a:rPr lang="en-US" sz="2800" b="1" dirty="0"/>
              <a:t> </a:t>
            </a:r>
            <a:endParaRPr lang="en-US" sz="33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C3A90DD-4073-80B8-7294-74FE2091E509}"/>
              </a:ext>
            </a:extLst>
          </p:cNvPr>
          <p:cNvSpPr txBox="1">
            <a:spLocks/>
          </p:cNvSpPr>
          <p:nvPr/>
        </p:nvSpPr>
        <p:spPr>
          <a:xfrm>
            <a:off x="425244" y="6042289"/>
            <a:ext cx="8459787" cy="6318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2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Louise Tracey| Deputy Head of International and Postgraduate Recruitment</a:t>
            </a:r>
          </a:p>
        </p:txBody>
      </p:sp>
    </p:spTree>
    <p:extLst>
      <p:ext uri="{BB962C8B-B14F-4D97-AF65-F5344CB8AC3E}">
        <p14:creationId xmlns:p14="http://schemas.microsoft.com/office/powerpoint/2010/main" val="2329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27D4A2-E830-CDC6-B378-4181D74BD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ource Sans Pro Light"/>
                <a:cs typeface="Arial"/>
              </a:rPr>
              <a:t>Agent Training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CD0F-EDEB-62B7-72CF-01BBCE9AE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May 2026</a:t>
            </a:r>
          </a:p>
        </p:txBody>
      </p:sp>
    </p:spTree>
    <p:extLst>
      <p:ext uri="{BB962C8B-B14F-4D97-AF65-F5344CB8AC3E}">
        <p14:creationId xmlns:p14="http://schemas.microsoft.com/office/powerpoint/2010/main" val="12762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9B9D3-1C47-C337-75CE-593686AB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 – 30 mins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E4299-3C03-56A1-013D-8C0A2235A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experiences have you had with very effective training within-person university visitors? What do other universities do well?</a:t>
            </a:r>
          </a:p>
          <a:p>
            <a:r>
              <a:rPr lang="en-US" dirty="0"/>
              <a:t>What experiences have you had with very effective online training with university colleagues? What is the best way to maximise engagement with counsellors online?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59131-4F95-CCE9-CA5E-C2CB7377E98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What tools/methods do you find effective when receiving training from universities?</a:t>
            </a:r>
          </a:p>
          <a:p>
            <a:r>
              <a:rPr lang="en-US" dirty="0"/>
              <a:t>What is your feedback on the UoE training slides and experiences?</a:t>
            </a:r>
          </a:p>
          <a:p>
            <a:r>
              <a:rPr lang="en-US" dirty="0"/>
              <a:t>How do we best convey the key messages to counsellors and work together to manage student expectations and deliver AQF?</a:t>
            </a:r>
          </a:p>
        </p:txBody>
      </p:sp>
    </p:spTree>
    <p:extLst>
      <p:ext uri="{BB962C8B-B14F-4D97-AF65-F5344CB8AC3E}">
        <p14:creationId xmlns:p14="http://schemas.microsoft.com/office/powerpoint/2010/main" val="18212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76973-AB81-4F61-D923-3F891B54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Feedback!</a:t>
            </a:r>
          </a:p>
        </p:txBody>
      </p:sp>
    </p:spTree>
    <p:extLst>
      <p:ext uri="{BB962C8B-B14F-4D97-AF65-F5344CB8AC3E}">
        <p14:creationId xmlns:p14="http://schemas.microsoft.com/office/powerpoint/2010/main" val="36450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748AB3-B5EB-1AD2-BAB6-786434AEC8F4}"/>
              </a:ext>
            </a:extLst>
          </p:cNvPr>
          <p:cNvSpPr txBox="1"/>
          <p:nvPr/>
        </p:nvSpPr>
        <p:spPr>
          <a:xfrm>
            <a:off x="1312478" y="2438868"/>
            <a:ext cx="9567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rPr>
              <a:t>Introducing the Agent Quality Framework</a:t>
            </a:r>
          </a:p>
        </p:txBody>
      </p:sp>
    </p:spTree>
    <p:extLst>
      <p:ext uri="{BB962C8B-B14F-4D97-AF65-F5344CB8AC3E}">
        <p14:creationId xmlns:p14="http://schemas.microsoft.com/office/powerpoint/2010/main" val="3415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748AB3-B5EB-1AD2-BAB6-786434AEC8F4}"/>
              </a:ext>
            </a:extLst>
          </p:cNvPr>
          <p:cNvSpPr txBox="1"/>
          <p:nvPr/>
        </p:nvSpPr>
        <p:spPr>
          <a:xfrm>
            <a:off x="3665676" y="188568"/>
            <a:ext cx="3975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rPr>
              <a:t>What is the AQF?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E8FF714-03E4-3491-52E6-A6FA388796A3}"/>
              </a:ext>
            </a:extLst>
          </p:cNvPr>
          <p:cNvSpPr txBox="1"/>
          <p:nvPr/>
        </p:nvSpPr>
        <p:spPr>
          <a:xfrm>
            <a:off x="682655" y="1088688"/>
            <a:ext cx="1082669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Agent Quality Framework (AQF) a </a:t>
            </a:r>
            <a:r>
              <a:rPr lang="en-GB" sz="2000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set of tools </a:t>
            </a: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enhance the experience of international students working with education agents and counsellors to apply to study in the UK.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AQF is designed to ensure </a:t>
            </a:r>
            <a:r>
              <a:rPr lang="en-GB" sz="2000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agents and counsellors have the right knowledge of the UK as a study destination </a:t>
            </a: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understand the integrity of the UK visa and immigration system, in order to uphold the UK’s reputation as a world-class study destination. 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AQF also </a:t>
            </a:r>
            <a:r>
              <a:rPr lang="en-GB" sz="2000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empowers students to make informed decisions </a:t>
            </a: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increases transparency and accountability around the service education agents and counsellors provide. 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The AQF </a:t>
            </a:r>
            <a:r>
              <a:rPr lang="en-US" sz="2000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applies to UK education providers on the register of licensed student sponsors </a:t>
            </a: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who partner with agents in their international recruitment, as well as to agents.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response to the Migration Advisory Committee’s recommendation, in September 2024 </a:t>
            </a:r>
            <a:r>
              <a:rPr lang="en-US" sz="2000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UK Government announced its intention to mandate the AQF</a:t>
            </a: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A80CC-AD31-A08F-CAAB-6A0A4C6B3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99067D-34B5-4CC4-5864-702705B95C02}"/>
              </a:ext>
            </a:extLst>
          </p:cNvPr>
          <p:cNvSpPr txBox="1">
            <a:spLocks/>
          </p:cNvSpPr>
          <p:nvPr/>
        </p:nvSpPr>
        <p:spPr>
          <a:xfrm>
            <a:off x="2783632" y="4149080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5851605-6181-E861-D4DD-199095587C26}"/>
              </a:ext>
            </a:extLst>
          </p:cNvPr>
          <p:cNvSpPr txBox="1">
            <a:spLocks/>
          </p:cNvSpPr>
          <p:nvPr/>
        </p:nvSpPr>
        <p:spPr>
          <a:xfrm>
            <a:off x="41261" y="5988407"/>
            <a:ext cx="12085544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1" kern="1200">
                <a:solidFill>
                  <a:schemeClr val="bg1"/>
                </a:solidFill>
                <a:latin typeface="Crimson Pro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                                   </a:t>
            </a:r>
            <a:r>
              <a:rPr lang="en-US" sz="1400" b="1" dirty="0">
                <a:solidFill>
                  <a:srgbClr val="002060"/>
                </a:solidFill>
              </a:rPr>
              <a:t>Supported By: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A blue and green logo&#10;&#10;Description automatically generated">
            <a:extLst>
              <a:ext uri="{FF2B5EF4-FFF2-40B4-BE49-F238E27FC236}">
                <a16:creationId xmlns:a16="http://schemas.microsoft.com/office/drawing/2014/main" id="{C19E6F9E-9DB2-3A74-F577-A91014E04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75" y="6071527"/>
            <a:ext cx="706303" cy="706303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00597685-337B-20EE-F5ED-1421F725D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6237011"/>
            <a:ext cx="2698068" cy="375336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4DDF390-D32A-8125-AB0B-528BD7BE4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400570"/>
              </p:ext>
            </p:extLst>
          </p:nvPr>
        </p:nvGraphicFramePr>
        <p:xfrm>
          <a:off x="3215680" y="5013176"/>
          <a:ext cx="5472608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0EF8F32-CE85-7584-B994-DD4AB39F7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7619" y="6241181"/>
            <a:ext cx="1358900" cy="381000"/>
          </a:xfrm>
          <a:prstGeom prst="rect">
            <a:avLst/>
          </a:prstGeom>
        </p:spPr>
      </p:pic>
      <p:pic>
        <p:nvPicPr>
          <p:cNvPr id="14" name="Picture 13" descr="A group of women smiling&#10;&#10;Description automatically generated">
            <a:extLst>
              <a:ext uri="{FF2B5EF4-FFF2-40B4-BE49-F238E27FC236}">
                <a16:creationId xmlns:a16="http://schemas.microsoft.com/office/drawing/2014/main" id="{49B85D3D-857F-3382-D022-2E0459F9DD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15" y="1253196"/>
            <a:ext cx="2631327" cy="1376711"/>
          </a:xfrm>
          <a:prstGeom prst="rect">
            <a:avLst/>
          </a:prstGeom>
        </p:spPr>
      </p:pic>
      <p:pic>
        <p:nvPicPr>
          <p:cNvPr id="15" name="Picture 1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A80392B2-1F02-61C5-83C3-62A51591B9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14" y="2831769"/>
            <a:ext cx="2631327" cy="2631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4E905C-C097-A1FB-1DD4-868B9135A651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021163" y="174528"/>
            <a:ext cx="1917258" cy="858335"/>
          </a:xfrm>
          <a:prstGeom prst="rect">
            <a:avLst/>
          </a:prstGeom>
          <a:solidFill>
            <a:schemeClr val="accent1"/>
          </a:solidFill>
          <a:effectLst>
            <a:softEdge rad="0"/>
          </a:effectLst>
        </p:spPr>
      </p:pic>
      <p:pic>
        <p:nvPicPr>
          <p:cNvPr id="17" name="Picture 16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8517F493-BBA5-13B7-11F3-B0A27CEDC6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0470" y="6156555"/>
            <a:ext cx="1942044" cy="455792"/>
          </a:xfrm>
          <a:prstGeom prst="rect">
            <a:avLst/>
          </a:prstGeom>
        </p:spPr>
      </p:pic>
      <p:pic>
        <p:nvPicPr>
          <p:cNvPr id="18" name="Picture 17" descr="A group of blue ovals with text&#10;&#10;AI-generated content may be incorrect.">
            <a:extLst>
              <a:ext uri="{FF2B5EF4-FFF2-40B4-BE49-F238E27FC236}">
                <a16:creationId xmlns:a16="http://schemas.microsoft.com/office/drawing/2014/main" id="{EFD8AD44-32C1-50CA-BE7F-9A4951F222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972" y="1032863"/>
            <a:ext cx="7772400" cy="43719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E9B0E4-E38E-C06D-6A7D-5FBACBFB9CC6}"/>
              </a:ext>
            </a:extLst>
          </p:cNvPr>
          <p:cNvSpPr txBox="1"/>
          <p:nvPr/>
        </p:nvSpPr>
        <p:spPr>
          <a:xfrm>
            <a:off x="1775424" y="124523"/>
            <a:ext cx="5214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ource Sans Pro Light" panose="020F0302020204030204" pitchFamily="34" charset="0"/>
                <a:ea typeface="Source Sans Pro" panose="020B0503030403020204" pitchFamily="34" charset="0"/>
                <a:cs typeface="Source Sans Pro Light" panose="020F0302020204030204" pitchFamily="34" charset="0"/>
              </a:rPr>
              <a:t>Nine pillars of the AQF</a:t>
            </a:r>
          </a:p>
        </p:txBody>
      </p:sp>
    </p:spTree>
    <p:extLst>
      <p:ext uri="{BB962C8B-B14F-4D97-AF65-F5344CB8AC3E}">
        <p14:creationId xmlns:p14="http://schemas.microsoft.com/office/powerpoint/2010/main" val="16828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94101-3E30-9931-5EFC-BE98DEF9F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7FB9-2F1A-48F9-9E01-880109E4852A}"/>
              </a:ext>
            </a:extLst>
          </p:cNvPr>
          <p:cNvSpPr txBox="1">
            <a:spLocks/>
          </p:cNvSpPr>
          <p:nvPr/>
        </p:nvSpPr>
        <p:spPr>
          <a:xfrm>
            <a:off x="2783632" y="4149080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6D2C1B6-BBF3-C8B7-9221-D4F726724D40}"/>
              </a:ext>
            </a:extLst>
          </p:cNvPr>
          <p:cNvSpPr txBox="1">
            <a:spLocks/>
          </p:cNvSpPr>
          <p:nvPr/>
        </p:nvSpPr>
        <p:spPr>
          <a:xfrm>
            <a:off x="155941" y="5967138"/>
            <a:ext cx="11783219" cy="858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1" kern="1200">
                <a:solidFill>
                  <a:schemeClr val="bg1"/>
                </a:solidFill>
                <a:latin typeface="Crimson Pro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      </a:t>
            </a:r>
            <a:r>
              <a:rPr lang="en-US" sz="1400" b="1" dirty="0">
                <a:solidFill>
                  <a:srgbClr val="002060"/>
                </a:solidFill>
              </a:rPr>
              <a:t>Supported By: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202FA7D5-FB06-B893-C3DA-0E1B827B8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75" y="6071527"/>
            <a:ext cx="706303" cy="70630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166C585E-523D-0DEF-3ADA-F2868ABA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6237011"/>
            <a:ext cx="2698068" cy="375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73470-57F8-D1D6-AB72-2D35136D038F}"/>
              </a:ext>
            </a:extLst>
          </p:cNvPr>
          <p:cNvSpPr txBox="1"/>
          <p:nvPr/>
        </p:nvSpPr>
        <p:spPr>
          <a:xfrm>
            <a:off x="1271464" y="620688"/>
            <a:ext cx="92890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Student and parent guide to choosing an education agent</a:t>
            </a:r>
            <a:endParaRPr lang="en-US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E3083-D9FD-124F-A0C1-E82D8F27A8B2}"/>
              </a:ext>
            </a:extLst>
          </p:cNvPr>
          <p:cNvCxnSpPr>
            <a:cxnSpLocks/>
          </p:cNvCxnSpPr>
          <p:nvPr/>
        </p:nvCxnSpPr>
        <p:spPr>
          <a:xfrm>
            <a:off x="1343472" y="1143908"/>
            <a:ext cx="9115912" cy="0"/>
          </a:xfrm>
          <a:prstGeom prst="line">
            <a:avLst/>
          </a:prstGeom>
          <a:ln>
            <a:solidFill>
              <a:srgbClr val="2EB6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88E6467-7C04-4BCE-4623-F6C2DFF12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619" y="6241181"/>
            <a:ext cx="1358900" cy="381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1E036E-F654-7818-0A99-9DF96411A80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1902" y="190499"/>
            <a:ext cx="1917258" cy="858335"/>
          </a:xfrm>
          <a:prstGeom prst="rect">
            <a:avLst/>
          </a:prstGeom>
          <a:solidFill>
            <a:schemeClr val="accent1"/>
          </a:solidFill>
          <a:effectLst>
            <a:softEdge rad="0"/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063DAB-EE6C-ED27-1BBD-84C9FFAD30D8}"/>
              </a:ext>
            </a:extLst>
          </p:cNvPr>
          <p:cNvCxnSpPr>
            <a:cxnSpLocks/>
          </p:cNvCxnSpPr>
          <p:nvPr/>
        </p:nvCxnSpPr>
        <p:spPr>
          <a:xfrm>
            <a:off x="1343472" y="1143908"/>
            <a:ext cx="9144848" cy="0"/>
          </a:xfrm>
          <a:prstGeom prst="line">
            <a:avLst/>
          </a:prstGeom>
          <a:ln w="28575">
            <a:solidFill>
              <a:srgbClr val="2EB6B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B70D2032-6543-74D3-6B06-6FC8DC7D7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434" y="6206698"/>
            <a:ext cx="1942044" cy="455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2B9E21-059F-C9EB-EFE9-52F7CFAD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415" y="1404092"/>
            <a:ext cx="3118434" cy="44000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7CF553-A6B9-45AC-5847-E1ABE2FBA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4608" y="1279861"/>
            <a:ext cx="5189089" cy="45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A9E8-2B1C-6182-316B-1FB57D77B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DD5C-683A-D9E9-DD35-5BFD668181A3}"/>
              </a:ext>
            </a:extLst>
          </p:cNvPr>
          <p:cNvSpPr txBox="1">
            <a:spLocks/>
          </p:cNvSpPr>
          <p:nvPr/>
        </p:nvSpPr>
        <p:spPr>
          <a:xfrm>
            <a:off x="2783632" y="4149080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8EE1BA8-7D9D-3240-476B-3A7C1E716668}"/>
              </a:ext>
            </a:extLst>
          </p:cNvPr>
          <p:cNvSpPr txBox="1">
            <a:spLocks/>
          </p:cNvSpPr>
          <p:nvPr/>
        </p:nvSpPr>
        <p:spPr>
          <a:xfrm>
            <a:off x="155941" y="5967138"/>
            <a:ext cx="11783219" cy="858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1" kern="1200">
                <a:solidFill>
                  <a:schemeClr val="bg1"/>
                </a:solidFill>
                <a:latin typeface="Crimson Pro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      </a:t>
            </a:r>
            <a:r>
              <a:rPr lang="en-US" sz="1400" b="1" dirty="0">
                <a:solidFill>
                  <a:srgbClr val="002060"/>
                </a:solidFill>
              </a:rPr>
              <a:t>Supported By: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20132BFF-1322-CD75-9CD0-554EDAF6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75" y="6071527"/>
            <a:ext cx="706303" cy="70630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65D17CE9-894F-67D5-850C-B6397001E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6237011"/>
            <a:ext cx="2698068" cy="375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894E8-B459-D48D-47FB-36B8134A112B}"/>
              </a:ext>
            </a:extLst>
          </p:cNvPr>
          <p:cNvSpPr txBox="1"/>
          <p:nvPr/>
        </p:nvSpPr>
        <p:spPr>
          <a:xfrm>
            <a:off x="1271464" y="620688"/>
            <a:ext cx="92890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Student and parent guide to choosing an education agent</a:t>
            </a:r>
            <a:endParaRPr lang="en-US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E8BAF3-3E1C-3705-A9D6-5044102451C3}"/>
              </a:ext>
            </a:extLst>
          </p:cNvPr>
          <p:cNvCxnSpPr>
            <a:cxnSpLocks/>
          </p:cNvCxnSpPr>
          <p:nvPr/>
        </p:nvCxnSpPr>
        <p:spPr>
          <a:xfrm>
            <a:off x="1343472" y="1143908"/>
            <a:ext cx="9115912" cy="0"/>
          </a:xfrm>
          <a:prstGeom prst="line">
            <a:avLst/>
          </a:prstGeom>
          <a:ln>
            <a:solidFill>
              <a:srgbClr val="2EB6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676F339F-78F4-7142-1648-447C98DB4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619" y="6241181"/>
            <a:ext cx="1358900" cy="381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2507F1-FC6B-3116-1874-09C669D199F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1902" y="190499"/>
            <a:ext cx="1917258" cy="858335"/>
          </a:xfrm>
          <a:prstGeom prst="rect">
            <a:avLst/>
          </a:prstGeom>
          <a:solidFill>
            <a:schemeClr val="accent1"/>
          </a:solidFill>
          <a:effectLst>
            <a:softEdge rad="0"/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048CC0-3EB9-91DE-BB5F-F373DFE0B47F}"/>
              </a:ext>
            </a:extLst>
          </p:cNvPr>
          <p:cNvCxnSpPr>
            <a:cxnSpLocks/>
          </p:cNvCxnSpPr>
          <p:nvPr/>
        </p:nvCxnSpPr>
        <p:spPr>
          <a:xfrm>
            <a:off x="1343472" y="1143908"/>
            <a:ext cx="9144848" cy="0"/>
          </a:xfrm>
          <a:prstGeom prst="line">
            <a:avLst/>
          </a:prstGeom>
          <a:ln w="28575">
            <a:solidFill>
              <a:srgbClr val="2EB6B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9DFB8542-DFA5-109D-3326-F873DB176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434" y="6206698"/>
            <a:ext cx="1942044" cy="455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A00092-03D8-659F-6502-A04C11A38B69}"/>
              </a:ext>
            </a:extLst>
          </p:cNvPr>
          <p:cNvSpPr txBox="1"/>
          <p:nvPr/>
        </p:nvSpPr>
        <p:spPr>
          <a:xfrm>
            <a:off x="1271464" y="1299468"/>
            <a:ext cx="10585304" cy="4212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The guide encourages students who are thinking of studying in the UK and using an agent to:</a:t>
            </a:r>
            <a:b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</a:br>
            <a:endParaRPr lang="en-US" sz="2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Check whether their counsellor has </a:t>
            </a:r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completed the British Council UK knowledge agent and counsellor training</a:t>
            </a: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 and committed to the National code of ethical practice.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Check if their counsellor is </a:t>
            </a:r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listed on the British Council </a:t>
            </a:r>
            <a:r>
              <a:rPr lang="en-GB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database </a:t>
            </a: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of UK knowledge trained agents and counsellors, </a:t>
            </a: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and the agency is listed as an official partner of the institution.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Expect </a:t>
            </a:r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transparency</a:t>
            </a: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 over the fees paid by the institution and any additional costs.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Expect to be </a:t>
            </a:r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‘guided’ but not ‘pushed’ </a:t>
            </a: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to a specific institution.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Understand how to register a complaint against an agent if </a:t>
            </a:r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their service falls short of expected standards</a:t>
            </a: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. This includes contacting their institution if they cannot resolve an issue directly with the agent they are using.</a:t>
            </a:r>
          </a:p>
        </p:txBody>
      </p:sp>
    </p:spTree>
    <p:extLst>
      <p:ext uri="{BB962C8B-B14F-4D97-AF65-F5344CB8AC3E}">
        <p14:creationId xmlns:p14="http://schemas.microsoft.com/office/powerpoint/2010/main" val="17816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4BC2B-B245-A5E6-7320-35722D912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610D-1841-72E4-015F-9439D8C1854A}"/>
              </a:ext>
            </a:extLst>
          </p:cNvPr>
          <p:cNvSpPr txBox="1">
            <a:spLocks/>
          </p:cNvSpPr>
          <p:nvPr/>
        </p:nvSpPr>
        <p:spPr>
          <a:xfrm>
            <a:off x="2783632" y="4149080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A32F994-A673-2AA2-91FD-5913078A6FCA}"/>
              </a:ext>
            </a:extLst>
          </p:cNvPr>
          <p:cNvSpPr txBox="1">
            <a:spLocks/>
          </p:cNvSpPr>
          <p:nvPr/>
        </p:nvSpPr>
        <p:spPr>
          <a:xfrm>
            <a:off x="155941" y="5967138"/>
            <a:ext cx="11783219" cy="858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1" kern="1200">
                <a:solidFill>
                  <a:schemeClr val="bg1"/>
                </a:solidFill>
                <a:latin typeface="Crimson Pro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</a:t>
            </a:r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Supported By: </a:t>
            </a:r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B901E506-06A0-7793-5728-B8866B0D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75" y="6071527"/>
            <a:ext cx="706303" cy="70630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B158C9C9-ABAD-4280-8D1A-C7ADE1BF7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6237011"/>
            <a:ext cx="2698068" cy="375336"/>
          </a:xfrm>
          <a:prstGeom prst="rect">
            <a:avLst/>
          </a:prstGeom>
        </p:spPr>
      </p:pic>
      <p:pic>
        <p:nvPicPr>
          <p:cNvPr id="20" name="Picture 1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0B663A21-1A01-7F31-7027-BFEBB7BC4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619" y="6241181"/>
            <a:ext cx="1358900" cy="381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BA8CA5-70AE-2478-0F55-A36B48615B1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1902" y="190499"/>
            <a:ext cx="1917258" cy="858335"/>
          </a:xfrm>
          <a:prstGeom prst="rect">
            <a:avLst/>
          </a:prstGeom>
          <a:solidFill>
            <a:schemeClr val="accent1"/>
          </a:solidFill>
          <a:effectLst>
            <a:softEdge rad="0"/>
          </a:effectLst>
        </p:spPr>
      </p:pic>
      <p:pic>
        <p:nvPicPr>
          <p:cNvPr id="23" name="Picture 22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D6C40102-E61E-E4A6-399A-3D4DF39CB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434" y="6206698"/>
            <a:ext cx="1942044" cy="455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07BEF-65B5-FF09-1D2A-46135C9C3FE7}"/>
              </a:ext>
            </a:extLst>
          </p:cNvPr>
          <p:cNvSpPr txBox="1"/>
          <p:nvPr/>
        </p:nvSpPr>
        <p:spPr>
          <a:xfrm>
            <a:off x="1271464" y="620688"/>
            <a:ext cx="92890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UK knowledge agent and counsellor training </a:t>
            </a:r>
            <a:endParaRPr lang="en-US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E9D7E-D556-2442-5408-F45CDA5D3892}"/>
              </a:ext>
            </a:extLst>
          </p:cNvPr>
          <p:cNvSpPr txBox="1"/>
          <p:nvPr/>
        </p:nvSpPr>
        <p:spPr>
          <a:xfrm>
            <a:off x="1357184" y="1669445"/>
            <a:ext cx="9102200" cy="1069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British Council UK knowledge agent and counsellor training provides individuals with an in-depth understanding and awareness of the UK as a study destination, so they can help and support UK-bound students effectively.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85A88D-5489-FA97-2F4E-1C0185FDDD55}"/>
              </a:ext>
            </a:extLst>
          </p:cNvPr>
          <p:cNvCxnSpPr>
            <a:cxnSpLocks/>
          </p:cNvCxnSpPr>
          <p:nvPr/>
        </p:nvCxnSpPr>
        <p:spPr>
          <a:xfrm>
            <a:off x="1343472" y="1143908"/>
            <a:ext cx="9144848" cy="0"/>
          </a:xfrm>
          <a:prstGeom prst="line">
            <a:avLst/>
          </a:prstGeom>
          <a:ln w="28575">
            <a:solidFill>
              <a:srgbClr val="2EB6B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37C80EFD-45C9-A880-30EA-72DB8235B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7640" y="2990575"/>
            <a:ext cx="5022226" cy="2825002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098273-0052-B791-33DE-73AEA2EDF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922" y="2965868"/>
            <a:ext cx="2861633" cy="28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D1E52-0AEA-FEF4-62FD-66473522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60D8-3B3F-7B5A-636A-F12E94B1BAC7}"/>
              </a:ext>
            </a:extLst>
          </p:cNvPr>
          <p:cNvSpPr txBox="1">
            <a:spLocks/>
          </p:cNvSpPr>
          <p:nvPr/>
        </p:nvSpPr>
        <p:spPr>
          <a:xfrm>
            <a:off x="2783632" y="4149080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C45781F-A1B1-0266-82B3-C5213CF8A5C5}"/>
              </a:ext>
            </a:extLst>
          </p:cNvPr>
          <p:cNvSpPr txBox="1">
            <a:spLocks/>
          </p:cNvSpPr>
          <p:nvPr/>
        </p:nvSpPr>
        <p:spPr>
          <a:xfrm>
            <a:off x="155941" y="5967138"/>
            <a:ext cx="11783219" cy="858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1" kern="1200">
                <a:solidFill>
                  <a:schemeClr val="bg1"/>
                </a:solidFill>
                <a:latin typeface="Crimson Pro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</a:t>
            </a:r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Supported By: </a:t>
            </a:r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AB8DF328-AEF1-8643-1B2B-06FC5761D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75" y="6071527"/>
            <a:ext cx="706303" cy="70630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88879FA9-33D4-CB8B-065F-4DA034431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6237011"/>
            <a:ext cx="2698068" cy="375336"/>
          </a:xfrm>
          <a:prstGeom prst="rect">
            <a:avLst/>
          </a:prstGeom>
        </p:spPr>
      </p:pic>
      <p:pic>
        <p:nvPicPr>
          <p:cNvPr id="20" name="Picture 1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DB0FA6C-A368-64BC-6605-EA4AC6CE7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619" y="6241181"/>
            <a:ext cx="1358900" cy="381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C71BC8-C8E8-7AB2-5011-BAB3234FAE6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1902" y="190499"/>
            <a:ext cx="1917258" cy="858335"/>
          </a:xfrm>
          <a:prstGeom prst="rect">
            <a:avLst/>
          </a:prstGeom>
          <a:solidFill>
            <a:schemeClr val="accent1"/>
          </a:solidFill>
          <a:effectLst>
            <a:softEdge rad="0"/>
          </a:effectLst>
        </p:spPr>
      </p:pic>
      <p:pic>
        <p:nvPicPr>
          <p:cNvPr id="23" name="Picture 22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95C1F010-CA2F-2E8A-A0C2-74EB08EB8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434" y="6206698"/>
            <a:ext cx="1942044" cy="455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B756C1-FFE2-53F5-F18C-D85862EC71B6}"/>
              </a:ext>
            </a:extLst>
          </p:cNvPr>
          <p:cNvSpPr txBox="1"/>
          <p:nvPr/>
        </p:nvSpPr>
        <p:spPr>
          <a:xfrm>
            <a:off x="1271464" y="620688"/>
            <a:ext cx="92890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UK knowledge agent and counsellor training </a:t>
            </a:r>
            <a:endParaRPr lang="en-US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050CEB-6414-2A7D-F1B8-526F9FC22DB4}"/>
              </a:ext>
            </a:extLst>
          </p:cNvPr>
          <p:cNvCxnSpPr>
            <a:cxnSpLocks/>
          </p:cNvCxnSpPr>
          <p:nvPr/>
        </p:nvCxnSpPr>
        <p:spPr>
          <a:xfrm>
            <a:off x="1343472" y="1143908"/>
            <a:ext cx="9144848" cy="0"/>
          </a:xfrm>
          <a:prstGeom prst="line">
            <a:avLst/>
          </a:prstGeom>
          <a:ln w="28575">
            <a:solidFill>
              <a:srgbClr val="2EB6B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F46F6F-5C18-21D9-7A68-32512FDF13AE}"/>
              </a:ext>
            </a:extLst>
          </p:cNvPr>
          <p:cNvSpPr txBox="1"/>
          <p:nvPr/>
        </p:nvSpPr>
        <p:spPr>
          <a:xfrm>
            <a:off x="1339601" y="1714256"/>
            <a:ext cx="6739035" cy="36830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Modules include: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why choose the UK 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the UK education systems 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preparing students for a UK education 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student experience, accommodation &amp; cost of living 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values and ethics </a:t>
            </a:r>
            <a:endParaRPr lang="en-US" sz="2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visas and immigration 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employability, career services and post-study options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spcAft>
                <a:spcPts val="800"/>
              </a:spcAft>
              <a:buFont typeface="Arial,Sans-Serif"/>
              <a:buChar char="•"/>
            </a:pPr>
            <a:r>
              <a:rPr lang="en-GB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tuition fees, finances and the payment landscape. 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1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E606E-57B8-8032-203B-9C12F54BE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AB39-2CDD-B729-6BE3-8419A74BB7E5}"/>
              </a:ext>
            </a:extLst>
          </p:cNvPr>
          <p:cNvSpPr txBox="1">
            <a:spLocks/>
          </p:cNvSpPr>
          <p:nvPr/>
        </p:nvSpPr>
        <p:spPr>
          <a:xfrm>
            <a:off x="2783632" y="4149080"/>
            <a:ext cx="64807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04EE86A-1451-4D0F-30EC-F209F9D8FA53}"/>
              </a:ext>
            </a:extLst>
          </p:cNvPr>
          <p:cNvSpPr txBox="1">
            <a:spLocks/>
          </p:cNvSpPr>
          <p:nvPr/>
        </p:nvSpPr>
        <p:spPr>
          <a:xfrm>
            <a:off x="155941" y="5967138"/>
            <a:ext cx="11783219" cy="858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b="0" i="1" kern="1200">
                <a:solidFill>
                  <a:schemeClr val="bg1"/>
                </a:solidFill>
                <a:latin typeface="Crimson Pro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</a:t>
            </a:r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Supported By: </a:t>
            </a:r>
            <a:endParaRPr lang="en-US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F09DFF4B-3729-9801-40B2-3705EDCD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75" y="6071527"/>
            <a:ext cx="706303" cy="70630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4963669C-04A6-FA07-5C88-B61847783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6237011"/>
            <a:ext cx="2698068" cy="375336"/>
          </a:xfrm>
          <a:prstGeom prst="rect">
            <a:avLst/>
          </a:prstGeom>
        </p:spPr>
      </p:pic>
      <p:pic>
        <p:nvPicPr>
          <p:cNvPr id="20" name="Picture 1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451BF66-B01B-BF9B-C19C-40473E018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619" y="6241181"/>
            <a:ext cx="1358900" cy="381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1973D9-5B8B-7EFB-5B4E-1F176BB1A2C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1902" y="190499"/>
            <a:ext cx="1917258" cy="858335"/>
          </a:xfrm>
          <a:prstGeom prst="rect">
            <a:avLst/>
          </a:prstGeom>
          <a:solidFill>
            <a:schemeClr val="accent1"/>
          </a:solidFill>
          <a:effectLst>
            <a:softEdge rad="0"/>
          </a:effectLst>
        </p:spPr>
      </p:pic>
      <p:pic>
        <p:nvPicPr>
          <p:cNvPr id="23" name="Picture 22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F3B5F494-036D-1CDF-ECB0-E904D8FB1F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434" y="6206698"/>
            <a:ext cx="1942044" cy="455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54B1B6-938B-41E4-3E80-B78EB5D4F55D}"/>
              </a:ext>
            </a:extLst>
          </p:cNvPr>
          <p:cNvSpPr txBox="1"/>
          <p:nvPr/>
        </p:nvSpPr>
        <p:spPr>
          <a:xfrm>
            <a:off x="1271464" y="620688"/>
            <a:ext cx="9289032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Database of UK knowledge trained agents and counsellors 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5F0F-9EB1-D693-B08B-6F9216188B76}"/>
              </a:ext>
            </a:extLst>
          </p:cNvPr>
          <p:cNvSpPr txBox="1"/>
          <p:nvPr/>
        </p:nvSpPr>
        <p:spPr>
          <a:xfrm>
            <a:off x="1339601" y="1596901"/>
            <a:ext cx="1023073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The British Council database of UK knowledge trained agents and counsellors lists all counsellors who have successfully passed the assessments and agreed to the National code of conduct.</a:t>
            </a:r>
            <a:br>
              <a:rPr lang="en-GB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</a:b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Both education providers and students can check their chosen agent has completed the training. </a:t>
            </a:r>
            <a:br>
              <a:rPr lang="en-GB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</a:b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Note the British Council only recognises agents for their knowledge and awareness of the UK as a study destination, and does not regulate, accredit or endorse agents.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32F5CB-6261-BFD8-8D87-876B7EC03F90}"/>
              </a:ext>
            </a:extLst>
          </p:cNvPr>
          <p:cNvCxnSpPr>
            <a:cxnSpLocks/>
          </p:cNvCxnSpPr>
          <p:nvPr/>
        </p:nvCxnSpPr>
        <p:spPr>
          <a:xfrm>
            <a:off x="1343472" y="1143908"/>
            <a:ext cx="9144848" cy="0"/>
          </a:xfrm>
          <a:prstGeom prst="line">
            <a:avLst/>
          </a:prstGeom>
          <a:ln w="28575">
            <a:solidFill>
              <a:srgbClr val="2EB6B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DDB45A-66F8-DE6F-B2D0-7D398DC377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578" y="3738396"/>
            <a:ext cx="7772400" cy="22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ofE Colours">
      <a:dk1>
        <a:srgbClr val="041E41"/>
      </a:dk1>
      <a:lt1>
        <a:srgbClr val="FFFFFF"/>
      </a:lt1>
      <a:dk2>
        <a:srgbClr val="5E5E5E"/>
      </a:dk2>
      <a:lt2>
        <a:srgbClr val="DDDDDD"/>
      </a:lt2>
      <a:accent1>
        <a:srgbClr val="D50032"/>
      </a:accent1>
      <a:accent2>
        <a:srgbClr val="004F71"/>
      </a:accent2>
      <a:accent3>
        <a:srgbClr val="F3AA00"/>
      </a:accent3>
      <a:accent4>
        <a:srgbClr val="C2D3DF"/>
      </a:accent4>
      <a:accent5>
        <a:srgbClr val="CD5913"/>
      </a:accent5>
      <a:accent6>
        <a:srgbClr val="830065"/>
      </a:accent6>
      <a:hlink>
        <a:srgbClr val="0089AA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Corporate" id="{211A8570-7D3F-F84C-9E20-F9F49A9A078F}" vid="{93277205-B6F8-FC4C-9455-695932AB1D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B6FA8C5AC94F91705EF1E47C84C5" ma:contentTypeVersion="21" ma:contentTypeDescription="Create a new document." ma:contentTypeScope="" ma:versionID="f5714e51a1f55c38d3301421500f86ca">
  <xsd:schema xmlns:xsd="http://www.w3.org/2001/XMLSchema" xmlns:xs="http://www.w3.org/2001/XMLSchema" xmlns:p="http://schemas.microsoft.com/office/2006/metadata/properties" xmlns:ns2="114292c4-3025-4e0c-a59a-0b9ee8a888d9" xmlns:ns3="cf38ce8f-e0da-446a-be9a-81cfb10b6345" targetNamespace="http://schemas.microsoft.com/office/2006/metadata/properties" ma:root="true" ma:fieldsID="09e062fbd18e2c55a7f9f32c8a26e214" ns2:_="" ns3:_="">
    <xsd:import namespace="114292c4-3025-4e0c-a59a-0b9ee8a888d9"/>
    <xsd:import namespace="cf38ce8f-e0da-446a-be9a-81cfb10b6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ost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92c4-3025-4e0c-a59a-0b9ee8a88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sting" ma:index="26" nillable="true" ma:displayName="Hosting" ma:format="Dropdown" ma:internalName="Hos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lks"/>
                    <xsd:enumeration value="Tours"/>
                    <xsd:enumeration value="Information desks"/>
                    <xsd:enumeration value="talks/tours/information desks"/>
                    <xsd:enumeration value="Queuing"/>
                    <xsd:enumeration value="Cater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8ce8f-e0da-446a-be9a-81cfb10b6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fb4db1-f026-4bf3-aec5-d649249515ca}" ma:internalName="TaxCatchAll" ma:showField="CatchAllData" ma:web="cf38ce8f-e0da-446a-be9a-81cfb10b63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4292c4-3025-4e0c-a59a-0b9ee8a888d9">
      <Terms xmlns="http://schemas.microsoft.com/office/infopath/2007/PartnerControls"/>
    </lcf76f155ced4ddcb4097134ff3c332f>
    <TaxCatchAll xmlns="cf38ce8f-e0da-446a-be9a-81cfb10b6345" xsi:nil="true"/>
    <Hosting xmlns="114292c4-3025-4e0c-a59a-0b9ee8a888d9" xsi:nil="true"/>
  </documentManagement>
</p:properties>
</file>

<file path=customXml/itemProps1.xml><?xml version="1.0" encoding="utf-8"?>
<ds:datastoreItem xmlns:ds="http://schemas.openxmlformats.org/officeDocument/2006/customXml" ds:itemID="{DB61FD66-1BB9-4CE5-8630-A0526BB84F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355FB-D600-4C26-96FC-C906327EA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92c4-3025-4e0c-a59a-0b9ee8a888d9"/>
    <ds:schemaRef ds:uri="cf38ce8f-e0da-446a-be9a-81cfb10b6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FFA210-DCDE-412D-8A94-B04E8DDEAFBD}">
  <ds:schemaRefs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cf38ce8f-e0da-446a-be9a-81cfb10b6345"/>
    <ds:schemaRef ds:uri="114292c4-3025-4e0c-a59a-0b9ee8a888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12443</TotalTime>
  <Words>730</Words>
  <Application>Microsoft Office PowerPoint</Application>
  <PresentationFormat>Widescreen</PresentationFormat>
  <Paragraphs>75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Source Sans Pro SemiBold</vt:lpstr>
      <vt:lpstr>Crimson Pro Black</vt:lpstr>
      <vt:lpstr>Source Sans Pro Light</vt:lpstr>
      <vt:lpstr>Calibri</vt:lpstr>
      <vt:lpstr>Arial,Sans-Serif</vt:lpstr>
      <vt:lpstr>Source Sans Pro</vt:lpstr>
      <vt:lpstr>Wingdings</vt:lpstr>
      <vt:lpstr>Office Theme</vt:lpstr>
      <vt:lpstr>Agent Training Workshop  Our commitment to the Agent Quality Framework and how you can engage.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Representatives@ed.ac.uk </vt:lpstr>
      <vt:lpstr>Agent Training Workshop</vt:lpstr>
      <vt:lpstr>Breakout Session – 30 mins</vt:lpstr>
      <vt:lpstr>Feedback!</vt:lpstr>
    </vt:vector>
  </TitlesOfParts>
  <Manager/>
  <Company>The University of Edinburgh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Rhiannon Carter</dc:creator>
  <cp:keywords/>
  <dc:description/>
  <cp:lastModifiedBy>Rhiannon Carter</cp:lastModifiedBy>
  <cp:revision>63</cp:revision>
  <dcterms:created xsi:type="dcterms:W3CDTF">2020-09-15T09:54:01Z</dcterms:created>
  <dcterms:modified xsi:type="dcterms:W3CDTF">2026-06-10T11:13:45Z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0x01010035AAB6FA8C5AC94F91705EF1E47C84C5</vt:lpwstr>
  </property>
  <property fmtid="{D5CDD505-2E9C-101B-9397-08002B2CF9AE}" pid="3" name="MediaServiceImageTags">
    <vt:lpwstr/>
  </property>
</Properties>
</file>