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332" r:id="rId5"/>
    <p:sldId id="324" r:id="rId6"/>
    <p:sldId id="325" r:id="rId7"/>
    <p:sldId id="326" r:id="rId8"/>
    <p:sldId id="327" r:id="rId9"/>
    <p:sldId id="321" r:id="rId10"/>
    <p:sldId id="329" r:id="rId11"/>
    <p:sldId id="319" r:id="rId12"/>
    <p:sldId id="318" r:id="rId13"/>
    <p:sldId id="330" r:id="rId14"/>
    <p:sldId id="328" r:id="rId15"/>
    <p:sldId id="309" r:id="rId16"/>
    <p:sldId id="311" r:id="rId17"/>
    <p:sldId id="312" r:id="rId18"/>
    <p:sldId id="33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5186E-B967-74BC-72B2-C8EA4576CEB2}" v="2" dt="2026-06-09T13:08:59.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70" autoAdjust="0"/>
    <p:restoredTop sz="94668"/>
  </p:normalViewPr>
  <p:slideViewPr>
    <p:cSldViewPr snapToGrid="0">
      <p:cViewPr varScale="1">
        <p:scale>
          <a:sx n="61" d="100"/>
          <a:sy n="61" d="100"/>
        </p:scale>
        <p:origin x="7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B1471-9BD4-43B7-AD5C-3A22D77C2086}" type="datetimeFigureOut">
              <a:rPr lang="en-GB" smtClean="0"/>
              <a:t>10/06/2026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4999B-3BDC-487E-8C3D-F0D6DA5B9EC8}" type="slidenum">
              <a:rPr lang="en-GB" smtClean="0"/>
              <a:t>‹#›</a:t>
            </a:fld>
            <a:endParaRPr lang="en-GB"/>
          </a:p>
        </p:txBody>
      </p:sp>
    </p:spTree>
    <p:extLst>
      <p:ext uri="{BB962C8B-B14F-4D97-AF65-F5344CB8AC3E}">
        <p14:creationId xmlns:p14="http://schemas.microsoft.com/office/powerpoint/2010/main" val="101629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4999B-3BDC-487E-8C3D-F0D6DA5B9EC8}" type="slidenum">
              <a:rPr lang="en-GB" smtClean="0"/>
              <a:t>1</a:t>
            </a:fld>
            <a:endParaRPr lang="en-GB"/>
          </a:p>
        </p:txBody>
      </p:sp>
    </p:spTree>
    <p:extLst>
      <p:ext uri="{BB962C8B-B14F-4D97-AF65-F5344CB8AC3E}">
        <p14:creationId xmlns:p14="http://schemas.microsoft.com/office/powerpoint/2010/main" val="181767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GB"/>
          </a:p>
        </p:txBody>
      </p:sp>
      <p:sp>
        <p:nvSpPr>
          <p:cNvPr id="4" name="Slide Number Placeholder 3"/>
          <p:cNvSpPr>
            <a:spLocks noGrp="1"/>
          </p:cNvSpPr>
          <p:nvPr>
            <p:ph type="sldNum" sz="quarter" idx="5"/>
          </p:nvPr>
        </p:nvSpPr>
        <p:spPr/>
        <p:txBody>
          <a:bodyPr/>
          <a:lstStyle/>
          <a:p>
            <a:fld id="{30B38CCF-20EC-49EB-AF43-E201C5F939FE}" type="slidenum">
              <a:rPr lang="en-GB"/>
              <a:t>10</a:t>
            </a:fld>
            <a:endParaRPr lang="en-GB"/>
          </a:p>
        </p:txBody>
      </p:sp>
    </p:spTree>
    <p:extLst>
      <p:ext uri="{BB962C8B-B14F-4D97-AF65-F5344CB8AC3E}">
        <p14:creationId xmlns:p14="http://schemas.microsoft.com/office/powerpoint/2010/main" val="3361264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GB"/>
          </a:p>
        </p:txBody>
      </p:sp>
      <p:sp>
        <p:nvSpPr>
          <p:cNvPr id="4" name="Slide Number Placeholder 3"/>
          <p:cNvSpPr>
            <a:spLocks noGrp="1"/>
          </p:cNvSpPr>
          <p:nvPr>
            <p:ph type="sldNum" sz="quarter" idx="5"/>
          </p:nvPr>
        </p:nvSpPr>
        <p:spPr/>
        <p:txBody>
          <a:bodyPr/>
          <a:lstStyle/>
          <a:p>
            <a:fld id="{30B38CCF-20EC-49EB-AF43-E201C5F939FE}" type="slidenum">
              <a:rPr lang="en-GB"/>
              <a:t>11</a:t>
            </a:fld>
            <a:endParaRPr lang="en-GB"/>
          </a:p>
        </p:txBody>
      </p:sp>
    </p:spTree>
    <p:extLst>
      <p:ext uri="{BB962C8B-B14F-4D97-AF65-F5344CB8AC3E}">
        <p14:creationId xmlns:p14="http://schemas.microsoft.com/office/powerpoint/2010/main" val="1794994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Perfect, so we’re going to jump straight into our first discussion now. This session focuses on Undergraduate Admissions - from application through to offer. As you discuss at your tables, we’d encourage you to focus on how decisions are made, what typically leads to offers or rejections, some of the common causes of delays and the impact that application volume can have on the process. Enjoy the chat and I’ll call time in 10 minutes.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B24879-8F49-8D42-A34D-493C1268205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4370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8437B-6F8F-8816-24E0-21043D0169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6A51E-47B6-976B-600B-A9407FF96A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BC9F8-6DF8-90B5-CC43-B8ABA0112DBA}"/>
              </a:ext>
            </a:extLst>
          </p:cNvPr>
          <p:cNvSpPr>
            <a:spLocks noGrp="1"/>
          </p:cNvSpPr>
          <p:nvPr>
            <p:ph type="body" idx="1"/>
          </p:nvPr>
        </p:nvSpPr>
        <p:spPr/>
        <p:txBody>
          <a:bodyPr/>
          <a:lstStyle/>
          <a:p>
            <a:r>
              <a:rPr lang="en-GB" dirty="0"/>
              <a:t>Moving into session two now, we’ll be focusing on Postgraduate Admissions and what drives decisions. As you discuss, think about the balance between academic and professional experience, the role of personal statements, references and CVs, and some of the factors that can affect timelines and decision-making. And again, I’ll be back in 10 minutes.</a:t>
            </a:r>
            <a:endParaRPr lang="en-US" dirty="0"/>
          </a:p>
        </p:txBody>
      </p:sp>
      <p:sp>
        <p:nvSpPr>
          <p:cNvPr id="4" name="Slide Number Placeholder 3">
            <a:extLst>
              <a:ext uri="{FF2B5EF4-FFF2-40B4-BE49-F238E27FC236}">
                <a16:creationId xmlns:a16="http://schemas.microsoft.com/office/drawing/2014/main" id="{5827BB4E-C51E-CE7D-92E4-1F30308C98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B24879-8F49-8D42-A34D-493C1268205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582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523D4-3AAF-9745-4F39-F6E33D1F0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193DA4-155B-A2D5-F517-0F5FC9BFD1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F5796B-8C32-E1C3-297B-EEF99DE88304}"/>
              </a:ext>
            </a:extLst>
          </p:cNvPr>
          <p:cNvSpPr>
            <a:spLocks noGrp="1"/>
          </p:cNvSpPr>
          <p:nvPr>
            <p:ph type="body" idx="1"/>
          </p:nvPr>
        </p:nvSpPr>
        <p:spPr/>
        <p:txBody>
          <a:bodyPr/>
          <a:lstStyle/>
          <a:p>
            <a:r>
              <a:rPr lang="en-GB" dirty="0"/>
              <a:t>And now onto our final discussion of the morning, focusing on entry requirements and managing expectations. As you discuss, think about common misunderstandings around entry requirements, conditional offers, English language expectations and how we can help students navigate uncertainty and set realistic expectations</a:t>
            </a:r>
            <a:endParaRPr lang="en-US" dirty="0"/>
          </a:p>
        </p:txBody>
      </p:sp>
      <p:sp>
        <p:nvSpPr>
          <p:cNvPr id="4" name="Slide Number Placeholder 3">
            <a:extLst>
              <a:ext uri="{FF2B5EF4-FFF2-40B4-BE49-F238E27FC236}">
                <a16:creationId xmlns:a16="http://schemas.microsoft.com/office/drawing/2014/main" id="{DBEC25C1-922F-0EAA-0A76-9F3D2B2AC3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B24879-8F49-8D42-A34D-493C1268205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0674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2BE15-FF83-85BD-C3E3-1F2EDB202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37C58-05BF-9FE0-2AC9-55913C9388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F537CF-D1B6-513D-BE43-B970214759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1BC8A7-D938-003F-2CC8-B82405C7E4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B24879-8F49-8D42-A34D-493C1268205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124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BE95A9-AFB5-4F8A-A006-F045BCCEE4B7}" type="slidenum">
              <a:rPr lang="en-GB" smtClean="0"/>
              <a:t>2</a:t>
            </a:fld>
            <a:endParaRPr lang="en-GB"/>
          </a:p>
        </p:txBody>
      </p:sp>
    </p:spTree>
    <p:extLst>
      <p:ext uri="{BB962C8B-B14F-4D97-AF65-F5344CB8AC3E}">
        <p14:creationId xmlns:p14="http://schemas.microsoft.com/office/powerpoint/2010/main" val="3689027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GB"/>
          </a:p>
        </p:txBody>
      </p:sp>
      <p:sp>
        <p:nvSpPr>
          <p:cNvPr id="4" name="Slide Number Placeholder 3"/>
          <p:cNvSpPr>
            <a:spLocks noGrp="1"/>
          </p:cNvSpPr>
          <p:nvPr>
            <p:ph type="sldNum" sz="quarter" idx="5"/>
          </p:nvPr>
        </p:nvSpPr>
        <p:spPr/>
        <p:txBody>
          <a:bodyPr/>
          <a:lstStyle/>
          <a:p>
            <a:fld id="{30B38CCF-20EC-49EB-AF43-E201C5F939FE}" type="slidenum">
              <a:rPr lang="en-GB"/>
              <a:t>3</a:t>
            </a:fld>
            <a:endParaRPr lang="en-GB"/>
          </a:p>
        </p:txBody>
      </p:sp>
    </p:spTree>
    <p:extLst>
      <p:ext uri="{BB962C8B-B14F-4D97-AF65-F5344CB8AC3E}">
        <p14:creationId xmlns:p14="http://schemas.microsoft.com/office/powerpoint/2010/main" val="107871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GB"/>
          </a:p>
        </p:txBody>
      </p:sp>
      <p:sp>
        <p:nvSpPr>
          <p:cNvPr id="4" name="Slide Number Placeholder 3"/>
          <p:cNvSpPr>
            <a:spLocks noGrp="1"/>
          </p:cNvSpPr>
          <p:nvPr>
            <p:ph type="sldNum" sz="quarter" idx="5"/>
          </p:nvPr>
        </p:nvSpPr>
        <p:spPr/>
        <p:txBody>
          <a:bodyPr/>
          <a:lstStyle/>
          <a:p>
            <a:fld id="{30B38CCF-20EC-49EB-AF43-E201C5F939FE}" type="slidenum">
              <a:rPr lang="en-GB"/>
              <a:t>4</a:t>
            </a:fld>
            <a:endParaRPr lang="en-GB"/>
          </a:p>
        </p:txBody>
      </p:sp>
    </p:spTree>
    <p:extLst>
      <p:ext uri="{BB962C8B-B14F-4D97-AF65-F5344CB8AC3E}">
        <p14:creationId xmlns:p14="http://schemas.microsoft.com/office/powerpoint/2010/main" val="1818400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GB"/>
          </a:p>
        </p:txBody>
      </p:sp>
      <p:sp>
        <p:nvSpPr>
          <p:cNvPr id="4" name="Slide Number Placeholder 3"/>
          <p:cNvSpPr>
            <a:spLocks noGrp="1"/>
          </p:cNvSpPr>
          <p:nvPr>
            <p:ph type="sldNum" sz="quarter" idx="5"/>
          </p:nvPr>
        </p:nvSpPr>
        <p:spPr/>
        <p:txBody>
          <a:bodyPr/>
          <a:lstStyle/>
          <a:p>
            <a:fld id="{30B38CCF-20EC-49EB-AF43-E201C5F939FE}" type="slidenum">
              <a:rPr lang="en-GB"/>
              <a:t>5</a:t>
            </a:fld>
            <a:endParaRPr lang="en-GB"/>
          </a:p>
        </p:txBody>
      </p:sp>
    </p:spTree>
    <p:extLst>
      <p:ext uri="{BB962C8B-B14F-4D97-AF65-F5344CB8AC3E}">
        <p14:creationId xmlns:p14="http://schemas.microsoft.com/office/powerpoint/2010/main" val="3728350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GB"/>
          </a:p>
        </p:txBody>
      </p:sp>
      <p:sp>
        <p:nvSpPr>
          <p:cNvPr id="4" name="Slide Number Placeholder 3"/>
          <p:cNvSpPr>
            <a:spLocks noGrp="1"/>
          </p:cNvSpPr>
          <p:nvPr>
            <p:ph type="sldNum" sz="quarter" idx="5"/>
          </p:nvPr>
        </p:nvSpPr>
        <p:spPr/>
        <p:txBody>
          <a:bodyPr/>
          <a:lstStyle/>
          <a:p>
            <a:fld id="{30B38CCF-20EC-49EB-AF43-E201C5F939FE}" type="slidenum">
              <a:rPr lang="en-GB"/>
              <a:t>6</a:t>
            </a:fld>
            <a:endParaRPr lang="en-GB"/>
          </a:p>
        </p:txBody>
      </p:sp>
    </p:spTree>
    <p:extLst>
      <p:ext uri="{BB962C8B-B14F-4D97-AF65-F5344CB8AC3E}">
        <p14:creationId xmlns:p14="http://schemas.microsoft.com/office/powerpoint/2010/main" val="694661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GB"/>
          </a:p>
        </p:txBody>
      </p:sp>
      <p:sp>
        <p:nvSpPr>
          <p:cNvPr id="4" name="Slide Number Placeholder 3"/>
          <p:cNvSpPr>
            <a:spLocks noGrp="1"/>
          </p:cNvSpPr>
          <p:nvPr>
            <p:ph type="sldNum" sz="quarter" idx="5"/>
          </p:nvPr>
        </p:nvSpPr>
        <p:spPr/>
        <p:txBody>
          <a:bodyPr/>
          <a:lstStyle/>
          <a:p>
            <a:fld id="{30B38CCF-20EC-49EB-AF43-E201C5F939FE}" type="slidenum">
              <a:rPr lang="en-GB"/>
              <a:t>7</a:t>
            </a:fld>
            <a:endParaRPr lang="en-GB"/>
          </a:p>
        </p:txBody>
      </p:sp>
    </p:spTree>
    <p:extLst>
      <p:ext uri="{BB962C8B-B14F-4D97-AF65-F5344CB8AC3E}">
        <p14:creationId xmlns:p14="http://schemas.microsoft.com/office/powerpoint/2010/main" val="1277328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GB"/>
          </a:p>
        </p:txBody>
      </p:sp>
      <p:sp>
        <p:nvSpPr>
          <p:cNvPr id="4" name="Slide Number Placeholder 3"/>
          <p:cNvSpPr>
            <a:spLocks noGrp="1"/>
          </p:cNvSpPr>
          <p:nvPr>
            <p:ph type="sldNum" sz="quarter" idx="5"/>
          </p:nvPr>
        </p:nvSpPr>
        <p:spPr/>
        <p:txBody>
          <a:bodyPr/>
          <a:lstStyle/>
          <a:p>
            <a:fld id="{30B38CCF-20EC-49EB-AF43-E201C5F939FE}" type="slidenum">
              <a:rPr lang="en-GB"/>
              <a:t>8</a:t>
            </a:fld>
            <a:endParaRPr lang="en-GB"/>
          </a:p>
        </p:txBody>
      </p:sp>
    </p:spTree>
    <p:extLst>
      <p:ext uri="{BB962C8B-B14F-4D97-AF65-F5344CB8AC3E}">
        <p14:creationId xmlns:p14="http://schemas.microsoft.com/office/powerpoint/2010/main" val="3235912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GB"/>
          </a:p>
        </p:txBody>
      </p:sp>
      <p:sp>
        <p:nvSpPr>
          <p:cNvPr id="4" name="Slide Number Placeholder 3"/>
          <p:cNvSpPr>
            <a:spLocks noGrp="1"/>
          </p:cNvSpPr>
          <p:nvPr>
            <p:ph type="sldNum" sz="quarter" idx="5"/>
          </p:nvPr>
        </p:nvSpPr>
        <p:spPr/>
        <p:txBody>
          <a:bodyPr/>
          <a:lstStyle/>
          <a:p>
            <a:fld id="{30B38CCF-20EC-49EB-AF43-E201C5F939FE}" type="slidenum">
              <a:rPr lang="en-GB"/>
              <a:t>9</a:t>
            </a:fld>
            <a:endParaRPr lang="en-GB"/>
          </a:p>
        </p:txBody>
      </p:sp>
    </p:spTree>
    <p:extLst>
      <p:ext uri="{BB962C8B-B14F-4D97-AF65-F5344CB8AC3E}">
        <p14:creationId xmlns:p14="http://schemas.microsoft.com/office/powerpoint/2010/main" val="2053689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corporate title">
    <p:bg>
      <p:bgPr>
        <a:solidFill>
          <a:srgbClr val="575757"/>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DFB59D7-8BF0-B0BB-F501-52E4496F4D93}"/>
              </a:ext>
            </a:extLst>
          </p:cNvPr>
          <p:cNvSpPr>
            <a:spLocks noGrp="1"/>
          </p:cNvSpPr>
          <p:nvPr>
            <p:ph type="pic" sz="quarter" idx="10"/>
          </p:nvPr>
        </p:nvSpPr>
        <p:spPr>
          <a:xfrm>
            <a:off x="107950" y="1268413"/>
            <a:ext cx="12084050" cy="4679950"/>
          </a:xfrm>
        </p:spPr>
        <p:txBody>
          <a:bodyPr/>
          <a:lstStyle/>
          <a:p>
            <a:endParaRPr lang="en-US"/>
          </a:p>
        </p:txBody>
      </p:sp>
      <p:sp>
        <p:nvSpPr>
          <p:cNvPr id="6" name="Title 1">
            <a:extLst>
              <a:ext uri="{FF2B5EF4-FFF2-40B4-BE49-F238E27FC236}">
                <a16:creationId xmlns:a16="http://schemas.microsoft.com/office/drawing/2014/main" id="{49D5666F-78C4-C248-B33B-502B434B3BE3}"/>
              </a:ext>
            </a:extLst>
          </p:cNvPr>
          <p:cNvSpPr>
            <a:spLocks noGrp="1"/>
          </p:cNvSpPr>
          <p:nvPr>
            <p:ph type="ctrTitle" hasCustomPrompt="1"/>
          </p:nvPr>
        </p:nvSpPr>
        <p:spPr>
          <a:xfrm>
            <a:off x="515938" y="1678252"/>
            <a:ext cx="5490050" cy="3861540"/>
          </a:xfrm>
        </p:spPr>
        <p:txBody>
          <a:bodyPr anchor="ctr" anchorCtr="0">
            <a:noAutofit/>
          </a:bodyPr>
          <a:lstStyle>
            <a:lvl1pPr algn="l">
              <a:defRPr sz="6600" b="0" i="0">
                <a:solidFill>
                  <a:schemeClr val="bg1"/>
                </a:solidFill>
                <a:latin typeface="Source Sans Pro Light" panose="020B0403030403020204" pitchFamily="34" charset="0"/>
                <a:cs typeface="Arial" panose="020B0604020202020204" pitchFamily="34" charset="0"/>
              </a:defRPr>
            </a:lvl1pPr>
          </a:lstStyle>
          <a:p>
            <a:r>
              <a:rPr lang="en-GB"/>
              <a:t>Edit master title</a:t>
            </a:r>
          </a:p>
        </p:txBody>
      </p:sp>
      <p:sp>
        <p:nvSpPr>
          <p:cNvPr id="3" name="Rectangle 2">
            <a:extLst>
              <a:ext uri="{FF2B5EF4-FFF2-40B4-BE49-F238E27FC236}">
                <a16:creationId xmlns:a16="http://schemas.microsoft.com/office/drawing/2014/main" id="{D517693A-1FF2-C341-8BF0-1BF6B3B211B8}"/>
              </a:ext>
            </a:extLst>
          </p:cNvPr>
          <p:cNvSpPr/>
          <p:nvPr userDrawn="1"/>
        </p:nvSpPr>
        <p:spPr>
          <a:xfrm>
            <a:off x="0" y="0"/>
            <a:ext cx="108000" cy="6858000"/>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B70AD3D-1C96-B7AA-3635-BCA6FC18D7C1}"/>
              </a:ext>
            </a:extLst>
          </p:cNvPr>
          <p:cNvSpPr/>
          <p:nvPr userDrawn="1"/>
        </p:nvSpPr>
        <p:spPr>
          <a:xfrm>
            <a:off x="108000" y="0"/>
            <a:ext cx="12084000" cy="1268712"/>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6C768A2-9943-B484-B20F-821B82CB6F5C}"/>
              </a:ext>
            </a:extLst>
          </p:cNvPr>
          <p:cNvSpPr/>
          <p:nvPr userDrawn="1"/>
        </p:nvSpPr>
        <p:spPr>
          <a:xfrm>
            <a:off x="108000" y="5949335"/>
            <a:ext cx="12084000" cy="899691"/>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026CD3A2-25E8-BC5A-CFAE-E7FEB9E552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256" y="292356"/>
            <a:ext cx="2850000" cy="684000"/>
          </a:xfrm>
          <a:prstGeom prst="rect">
            <a:avLst/>
          </a:prstGeom>
        </p:spPr>
      </p:pic>
      <p:pic>
        <p:nvPicPr>
          <p:cNvPr id="13" name="Graphic 12">
            <a:extLst>
              <a:ext uri="{FF2B5EF4-FFF2-40B4-BE49-F238E27FC236}">
                <a16:creationId xmlns:a16="http://schemas.microsoft.com/office/drawing/2014/main" id="{E25D946E-3512-8749-A662-17868627D57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587452" y="1269968"/>
            <a:ext cx="1604548" cy="4678109"/>
          </a:xfrm>
          <a:prstGeom prst="rect">
            <a:avLst/>
          </a:prstGeom>
        </p:spPr>
      </p:pic>
      <p:pic>
        <p:nvPicPr>
          <p:cNvPr id="17" name="Graphic 16">
            <a:extLst>
              <a:ext uri="{FF2B5EF4-FFF2-40B4-BE49-F238E27FC236}">
                <a16:creationId xmlns:a16="http://schemas.microsoft.com/office/drawing/2014/main" id="{78FFBDD6-1D90-FB32-FD67-74D0416FD41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88000" y="6037361"/>
            <a:ext cx="2532732" cy="723638"/>
          </a:xfrm>
          <a:prstGeom prst="rect">
            <a:avLst/>
          </a:prstGeom>
        </p:spPr>
      </p:pic>
      <p:sp>
        <p:nvSpPr>
          <p:cNvPr id="19" name="Text Placeholder 18">
            <a:extLst>
              <a:ext uri="{FF2B5EF4-FFF2-40B4-BE49-F238E27FC236}">
                <a16:creationId xmlns:a16="http://schemas.microsoft.com/office/drawing/2014/main" id="{5E081675-654F-FE5A-D4CF-BE92A7B6A87A}"/>
              </a:ext>
            </a:extLst>
          </p:cNvPr>
          <p:cNvSpPr>
            <a:spLocks noGrp="1"/>
          </p:cNvSpPr>
          <p:nvPr>
            <p:ph type="body" sz="quarter" idx="11" hasCustomPrompt="1"/>
          </p:nvPr>
        </p:nvSpPr>
        <p:spPr>
          <a:xfrm>
            <a:off x="515938" y="6083268"/>
            <a:ext cx="8459787" cy="631825"/>
          </a:xfrm>
        </p:spPr>
        <p:txBody>
          <a:bodyPr lIns="0" tIns="0" rIns="0" bIns="0" anchor="ctr" anchorCtr="0">
            <a:normAutofit/>
          </a:bodyPr>
          <a:lstStyle>
            <a:lvl1pPr marL="0" indent="0">
              <a:buNone/>
              <a:defRPr sz="2000" b="0" i="0">
                <a:solidFill>
                  <a:schemeClr val="bg2"/>
                </a:solidFill>
                <a:latin typeface="Source Sans Pro Light" panose="020B0403030403020204" pitchFamily="34" charset="0"/>
              </a:defRPr>
            </a:lvl1pPr>
            <a:lvl2pPr marL="457200" indent="0">
              <a:buNone/>
              <a:defRPr b="0" i="0">
                <a:solidFill>
                  <a:schemeClr val="bg2"/>
                </a:solidFill>
                <a:latin typeface="Source Sans Pro Light" panose="020B0403030403020204" pitchFamily="34" charset="0"/>
              </a:defRPr>
            </a:lvl2pPr>
            <a:lvl3pPr marL="914400" indent="0">
              <a:buNone/>
              <a:defRPr b="0" i="0">
                <a:solidFill>
                  <a:schemeClr val="bg2"/>
                </a:solidFill>
                <a:latin typeface="Source Sans Pro Light" panose="020B0403030403020204" pitchFamily="34" charset="0"/>
              </a:defRPr>
            </a:lvl3pPr>
            <a:lvl4pPr marL="1371600" indent="0">
              <a:buNone/>
              <a:defRPr b="0" i="0">
                <a:solidFill>
                  <a:schemeClr val="bg2"/>
                </a:solidFill>
                <a:latin typeface="Source Sans Pro Light" panose="020B0403030403020204" pitchFamily="34" charset="0"/>
              </a:defRPr>
            </a:lvl4pPr>
            <a:lvl5pPr marL="1828800" indent="0">
              <a:buNone/>
              <a:defRPr b="0" i="0">
                <a:solidFill>
                  <a:schemeClr val="bg2"/>
                </a:solidFill>
                <a:latin typeface="Source Sans Pro Light" panose="020B0403030403020204" pitchFamily="34" charset="0"/>
              </a:defRPr>
            </a:lvl5pPr>
          </a:lstStyle>
          <a:p>
            <a:pPr lvl="0"/>
            <a:r>
              <a:rPr lang="en-GB"/>
              <a:t>Presenter  |  XX Month 2023</a:t>
            </a:r>
            <a:endParaRPr lang="en-US"/>
          </a:p>
        </p:txBody>
      </p:sp>
    </p:spTree>
    <p:extLst>
      <p:ext uri="{BB962C8B-B14F-4D97-AF65-F5344CB8AC3E}">
        <p14:creationId xmlns:p14="http://schemas.microsoft.com/office/powerpoint/2010/main" val="344336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ixed content - corporate side bar">
    <p:bg>
      <p:bgPr>
        <a:solidFill>
          <a:srgbClr val="575757"/>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703DBFE-C670-2BE3-2E0F-1A4CBDFB247D}"/>
              </a:ext>
            </a:extLst>
          </p:cNvPr>
          <p:cNvSpPr>
            <a:spLocks noGrp="1"/>
          </p:cNvSpPr>
          <p:nvPr>
            <p:ph type="pic" sz="quarter" idx="10"/>
          </p:nvPr>
        </p:nvSpPr>
        <p:spPr>
          <a:xfrm>
            <a:off x="0" y="0"/>
            <a:ext cx="12192000" cy="6858000"/>
          </a:xfrm>
        </p:spPr>
        <p:txBody>
          <a:bodyPr/>
          <a:lstStyle/>
          <a:p>
            <a:endParaRPr lang="en-US"/>
          </a:p>
        </p:txBody>
      </p:sp>
      <p:pic>
        <p:nvPicPr>
          <p:cNvPr id="10" name="Graphic 9">
            <a:extLst>
              <a:ext uri="{FF2B5EF4-FFF2-40B4-BE49-F238E27FC236}">
                <a16:creationId xmlns:a16="http://schemas.microsoft.com/office/drawing/2014/main" id="{CC8E07D3-3E83-AD28-F2BC-DA652750A0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256" y="6095252"/>
            <a:ext cx="2532732" cy="607856"/>
          </a:xfrm>
          <a:prstGeom prst="rect">
            <a:avLst/>
          </a:prstGeom>
        </p:spPr>
      </p:pic>
      <p:pic>
        <p:nvPicPr>
          <p:cNvPr id="11" name="Graphic 10">
            <a:extLst>
              <a:ext uri="{FF2B5EF4-FFF2-40B4-BE49-F238E27FC236}">
                <a16:creationId xmlns:a16="http://schemas.microsoft.com/office/drawing/2014/main" id="{79A121F8-4542-61B1-E16E-3CDFFF0AA53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8000" y="6090568"/>
            <a:ext cx="2160288" cy="617225"/>
          </a:xfrm>
          <a:prstGeom prst="rect">
            <a:avLst/>
          </a:prstGeom>
        </p:spPr>
      </p:pic>
      <p:sp>
        <p:nvSpPr>
          <p:cNvPr id="16" name="Text Placeholder 15">
            <a:extLst>
              <a:ext uri="{FF2B5EF4-FFF2-40B4-BE49-F238E27FC236}">
                <a16:creationId xmlns:a16="http://schemas.microsoft.com/office/drawing/2014/main" id="{5367A049-D03D-996F-712B-13B72E722560}"/>
              </a:ext>
            </a:extLst>
          </p:cNvPr>
          <p:cNvSpPr>
            <a:spLocks noGrp="1"/>
          </p:cNvSpPr>
          <p:nvPr>
            <p:ph type="body" sz="quarter" idx="11" hasCustomPrompt="1"/>
          </p:nvPr>
        </p:nvSpPr>
        <p:spPr>
          <a:xfrm>
            <a:off x="515256" y="1167351"/>
            <a:ext cx="11160807" cy="3326609"/>
          </a:xfrm>
        </p:spPr>
        <p:txBody>
          <a:bodyPr anchor="ctr" anchorCtr="0">
            <a:noAutofit/>
          </a:bodyPr>
          <a:lstStyle>
            <a:lvl1pPr marL="0" indent="0" algn="ctr">
              <a:buFontTx/>
              <a:buNone/>
              <a:defRPr sz="4800" b="0" i="1">
                <a:solidFill>
                  <a:schemeClr val="bg1"/>
                </a:solidFill>
                <a:latin typeface="Crimson Pro Black" pitchFamily="2" charset="77"/>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GB"/>
              <a:t>“Quote can go here. Quote can go here. </a:t>
            </a:r>
            <a:br>
              <a:rPr lang="en-GB"/>
            </a:br>
            <a:r>
              <a:rPr lang="en-GB"/>
              <a:t>Quote can go here. </a:t>
            </a:r>
            <a:br>
              <a:rPr lang="en-GB"/>
            </a:br>
            <a:r>
              <a:rPr lang="en-GB"/>
              <a:t>Quote can go here. Quote can go here. </a:t>
            </a:r>
            <a:br>
              <a:rPr lang="en-GB"/>
            </a:br>
            <a:r>
              <a:rPr lang="en-GB"/>
              <a:t>Quote can go here.”</a:t>
            </a:r>
            <a:endParaRPr lang="en-US"/>
          </a:p>
        </p:txBody>
      </p:sp>
      <p:sp>
        <p:nvSpPr>
          <p:cNvPr id="18" name="Text Placeholder 17">
            <a:extLst>
              <a:ext uri="{FF2B5EF4-FFF2-40B4-BE49-F238E27FC236}">
                <a16:creationId xmlns:a16="http://schemas.microsoft.com/office/drawing/2014/main" id="{4334385D-06CE-5F7B-442A-CEADB34ABF1C}"/>
              </a:ext>
            </a:extLst>
          </p:cNvPr>
          <p:cNvSpPr>
            <a:spLocks noGrp="1"/>
          </p:cNvSpPr>
          <p:nvPr>
            <p:ph type="body" sz="quarter" idx="12" hasCustomPrompt="1"/>
          </p:nvPr>
        </p:nvSpPr>
        <p:spPr>
          <a:xfrm>
            <a:off x="515938" y="4043900"/>
            <a:ext cx="11160125" cy="720096"/>
          </a:xfrm>
        </p:spPr>
        <p:txBody>
          <a:bodyPr lIns="0" tIns="0" rIns="0" bIns="0" anchor="b" anchorCtr="0">
            <a:noAutofit/>
          </a:bodyPr>
          <a:lstStyle>
            <a:lvl1pPr marL="0" indent="0" algn="ctr">
              <a:buFontTx/>
              <a:buNone/>
              <a:defRPr sz="2000" b="0" i="0">
                <a:solidFill>
                  <a:schemeClr val="bg1"/>
                </a:solidFill>
                <a:latin typeface="Source Sans Pro" panose="020B0503030403020204" pitchFamily="34" charset="0"/>
              </a:defRPr>
            </a:lvl1pPr>
            <a:lvl2pPr marL="457200" indent="0">
              <a:buFontTx/>
              <a:buNone/>
              <a:defRPr sz="1600" b="0" i="0">
                <a:solidFill>
                  <a:schemeClr val="accent1"/>
                </a:solidFill>
                <a:latin typeface="Source Sans Pro" panose="020B0503030403020204" pitchFamily="34" charset="0"/>
              </a:defRPr>
            </a:lvl2pPr>
            <a:lvl3pPr marL="914400" indent="0">
              <a:buFontTx/>
              <a:buNone/>
              <a:defRPr sz="1600" b="0" i="0">
                <a:solidFill>
                  <a:schemeClr val="accent1"/>
                </a:solidFill>
                <a:latin typeface="Source Sans Pro" panose="020B0503030403020204" pitchFamily="34" charset="0"/>
              </a:defRPr>
            </a:lvl3pPr>
            <a:lvl4pPr marL="1371600" indent="0">
              <a:buFontTx/>
              <a:buNone/>
              <a:defRPr sz="1600" b="0" i="0">
                <a:solidFill>
                  <a:schemeClr val="accent1"/>
                </a:solidFill>
                <a:latin typeface="Source Sans Pro" panose="020B0503030403020204" pitchFamily="34" charset="0"/>
              </a:defRPr>
            </a:lvl4pPr>
            <a:lvl5pPr marL="1828800" indent="0">
              <a:buFontTx/>
              <a:buNone/>
              <a:defRPr sz="1600" b="0" i="0">
                <a:solidFill>
                  <a:schemeClr val="accent1"/>
                </a:solidFill>
                <a:latin typeface="Source Sans Pro" panose="020B0503030403020204" pitchFamily="34" charset="0"/>
              </a:defRPr>
            </a:lvl5pPr>
          </a:lstStyle>
          <a:p>
            <a:pPr lvl="0"/>
            <a:r>
              <a:rPr lang="en-GB"/>
              <a:t>Person’s Name  |  Title</a:t>
            </a:r>
            <a:endParaRPr lang="en-US"/>
          </a:p>
        </p:txBody>
      </p:sp>
      <p:cxnSp>
        <p:nvCxnSpPr>
          <p:cNvPr id="3" name="Straight Connector 2">
            <a:extLst>
              <a:ext uri="{FF2B5EF4-FFF2-40B4-BE49-F238E27FC236}">
                <a16:creationId xmlns:a16="http://schemas.microsoft.com/office/drawing/2014/main" id="{754E7703-85C5-E0D6-4F7B-590D709D1F82}"/>
              </a:ext>
            </a:extLst>
          </p:cNvPr>
          <p:cNvCxnSpPr>
            <a:cxnSpLocks/>
          </p:cNvCxnSpPr>
          <p:nvPr userDrawn="1"/>
        </p:nvCxnSpPr>
        <p:spPr>
          <a:xfrm>
            <a:off x="0" y="5931347"/>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75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Mixed content - corporate side bar">
    <p:bg>
      <p:bgPr>
        <a:solidFill>
          <a:srgbClr val="041E4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C8E07D3-3E83-AD28-F2BC-DA652750A0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256" y="6095252"/>
            <a:ext cx="2532732" cy="607856"/>
          </a:xfrm>
          <a:prstGeom prst="rect">
            <a:avLst/>
          </a:prstGeom>
        </p:spPr>
      </p:pic>
      <p:pic>
        <p:nvPicPr>
          <p:cNvPr id="11" name="Graphic 10">
            <a:extLst>
              <a:ext uri="{FF2B5EF4-FFF2-40B4-BE49-F238E27FC236}">
                <a16:creationId xmlns:a16="http://schemas.microsoft.com/office/drawing/2014/main" id="{79A121F8-4542-61B1-E16E-3CDFFF0AA53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8000" y="6090568"/>
            <a:ext cx="2160288" cy="617225"/>
          </a:xfrm>
          <a:prstGeom prst="rect">
            <a:avLst/>
          </a:prstGeom>
        </p:spPr>
      </p:pic>
      <p:sp>
        <p:nvSpPr>
          <p:cNvPr id="16" name="Text Placeholder 15">
            <a:extLst>
              <a:ext uri="{FF2B5EF4-FFF2-40B4-BE49-F238E27FC236}">
                <a16:creationId xmlns:a16="http://schemas.microsoft.com/office/drawing/2014/main" id="{5367A049-D03D-996F-712B-13B72E722560}"/>
              </a:ext>
            </a:extLst>
          </p:cNvPr>
          <p:cNvSpPr>
            <a:spLocks noGrp="1"/>
          </p:cNvSpPr>
          <p:nvPr>
            <p:ph type="body" sz="quarter" idx="11" hasCustomPrompt="1"/>
          </p:nvPr>
        </p:nvSpPr>
        <p:spPr>
          <a:xfrm>
            <a:off x="515256" y="1167351"/>
            <a:ext cx="11160807" cy="3326609"/>
          </a:xfrm>
        </p:spPr>
        <p:txBody>
          <a:bodyPr anchor="ctr" anchorCtr="0">
            <a:noAutofit/>
          </a:bodyPr>
          <a:lstStyle>
            <a:lvl1pPr marL="0" indent="0" algn="ctr">
              <a:buFontTx/>
              <a:buNone/>
              <a:defRPr sz="4800" b="0" i="1">
                <a:solidFill>
                  <a:schemeClr val="bg1"/>
                </a:solidFill>
                <a:latin typeface="Crimson Pro Black" pitchFamily="2" charset="77"/>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GB"/>
              <a:t>“Quote can go here. Quote can go here. </a:t>
            </a:r>
            <a:br>
              <a:rPr lang="en-GB"/>
            </a:br>
            <a:r>
              <a:rPr lang="en-GB"/>
              <a:t>Quote can go here. </a:t>
            </a:r>
            <a:br>
              <a:rPr lang="en-GB"/>
            </a:br>
            <a:r>
              <a:rPr lang="en-GB"/>
              <a:t>Quote can go here. Quote can go here. </a:t>
            </a:r>
            <a:br>
              <a:rPr lang="en-GB"/>
            </a:br>
            <a:r>
              <a:rPr lang="en-GB"/>
              <a:t>Quote can go here.”</a:t>
            </a:r>
            <a:endParaRPr lang="en-US"/>
          </a:p>
        </p:txBody>
      </p:sp>
      <p:sp>
        <p:nvSpPr>
          <p:cNvPr id="18" name="Text Placeholder 17">
            <a:extLst>
              <a:ext uri="{FF2B5EF4-FFF2-40B4-BE49-F238E27FC236}">
                <a16:creationId xmlns:a16="http://schemas.microsoft.com/office/drawing/2014/main" id="{4334385D-06CE-5F7B-442A-CEADB34ABF1C}"/>
              </a:ext>
            </a:extLst>
          </p:cNvPr>
          <p:cNvSpPr>
            <a:spLocks noGrp="1"/>
          </p:cNvSpPr>
          <p:nvPr>
            <p:ph type="body" sz="quarter" idx="12" hasCustomPrompt="1"/>
          </p:nvPr>
        </p:nvSpPr>
        <p:spPr>
          <a:xfrm>
            <a:off x="515938" y="4043900"/>
            <a:ext cx="11160125" cy="720096"/>
          </a:xfrm>
        </p:spPr>
        <p:txBody>
          <a:bodyPr lIns="0" tIns="0" rIns="0" bIns="0" anchor="b" anchorCtr="0">
            <a:noAutofit/>
          </a:bodyPr>
          <a:lstStyle>
            <a:lvl1pPr marL="0" indent="0" algn="ctr">
              <a:buFontTx/>
              <a:buNone/>
              <a:defRPr sz="2000" b="0" i="0">
                <a:solidFill>
                  <a:schemeClr val="accent1"/>
                </a:solidFill>
                <a:latin typeface="Source Sans Pro" panose="020B0503030403020204" pitchFamily="34" charset="0"/>
              </a:defRPr>
            </a:lvl1pPr>
            <a:lvl2pPr marL="457200" indent="0">
              <a:buFontTx/>
              <a:buNone/>
              <a:defRPr sz="1600" b="0" i="0">
                <a:solidFill>
                  <a:schemeClr val="accent1"/>
                </a:solidFill>
                <a:latin typeface="Source Sans Pro" panose="020B0503030403020204" pitchFamily="34" charset="0"/>
              </a:defRPr>
            </a:lvl2pPr>
            <a:lvl3pPr marL="914400" indent="0">
              <a:buFontTx/>
              <a:buNone/>
              <a:defRPr sz="1600" b="0" i="0">
                <a:solidFill>
                  <a:schemeClr val="accent1"/>
                </a:solidFill>
                <a:latin typeface="Source Sans Pro" panose="020B0503030403020204" pitchFamily="34" charset="0"/>
              </a:defRPr>
            </a:lvl3pPr>
            <a:lvl4pPr marL="1371600" indent="0">
              <a:buFontTx/>
              <a:buNone/>
              <a:defRPr sz="1600" b="0" i="0">
                <a:solidFill>
                  <a:schemeClr val="accent1"/>
                </a:solidFill>
                <a:latin typeface="Source Sans Pro" panose="020B0503030403020204" pitchFamily="34" charset="0"/>
              </a:defRPr>
            </a:lvl4pPr>
            <a:lvl5pPr marL="1828800" indent="0">
              <a:buFontTx/>
              <a:buNone/>
              <a:defRPr sz="1600" b="0" i="0">
                <a:solidFill>
                  <a:schemeClr val="accent1"/>
                </a:solidFill>
                <a:latin typeface="Source Sans Pro" panose="020B0503030403020204" pitchFamily="34" charset="0"/>
              </a:defRPr>
            </a:lvl5pPr>
          </a:lstStyle>
          <a:p>
            <a:pPr lvl="0"/>
            <a:r>
              <a:rPr lang="en-GB"/>
              <a:t>Person’s Name  |  Title</a:t>
            </a:r>
            <a:endParaRPr lang="en-US"/>
          </a:p>
        </p:txBody>
      </p:sp>
      <p:cxnSp>
        <p:nvCxnSpPr>
          <p:cNvPr id="3" name="Straight Connector 2">
            <a:extLst>
              <a:ext uri="{FF2B5EF4-FFF2-40B4-BE49-F238E27FC236}">
                <a16:creationId xmlns:a16="http://schemas.microsoft.com/office/drawing/2014/main" id="{754E7703-85C5-E0D6-4F7B-590D709D1F82}"/>
              </a:ext>
            </a:extLst>
          </p:cNvPr>
          <p:cNvCxnSpPr>
            <a:cxnSpLocks/>
          </p:cNvCxnSpPr>
          <p:nvPr userDrawn="1"/>
        </p:nvCxnSpPr>
        <p:spPr>
          <a:xfrm>
            <a:off x="0" y="5931347"/>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69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 corporate title">
    <p:bg>
      <p:bgPr>
        <a:solidFill>
          <a:srgbClr val="041E4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D5666F-78C4-C248-B33B-502B434B3BE3}"/>
              </a:ext>
            </a:extLst>
          </p:cNvPr>
          <p:cNvSpPr>
            <a:spLocks noGrp="1"/>
          </p:cNvSpPr>
          <p:nvPr>
            <p:ph type="ctrTitle" hasCustomPrompt="1"/>
          </p:nvPr>
        </p:nvSpPr>
        <p:spPr>
          <a:xfrm>
            <a:off x="515938" y="2383280"/>
            <a:ext cx="7650162" cy="1107996"/>
          </a:xfrm>
        </p:spPr>
        <p:txBody>
          <a:bodyPr anchor="t" anchorCtr="0">
            <a:noAutofit/>
          </a:bodyPr>
          <a:lstStyle>
            <a:lvl1pPr algn="l">
              <a:defRPr sz="8000" b="0" i="0">
                <a:solidFill>
                  <a:schemeClr val="bg1"/>
                </a:solidFill>
                <a:latin typeface="Source Sans Pro Light" panose="020B0403030403020204" pitchFamily="34" charset="0"/>
                <a:cs typeface="Arial" panose="020B0604020202020204" pitchFamily="34" charset="0"/>
              </a:defRPr>
            </a:lvl1pPr>
          </a:lstStyle>
          <a:p>
            <a:r>
              <a:rPr lang="en-GB"/>
              <a:t>Thank you</a:t>
            </a:r>
          </a:p>
        </p:txBody>
      </p:sp>
      <p:sp>
        <p:nvSpPr>
          <p:cNvPr id="3" name="Rectangle 2">
            <a:extLst>
              <a:ext uri="{FF2B5EF4-FFF2-40B4-BE49-F238E27FC236}">
                <a16:creationId xmlns:a16="http://schemas.microsoft.com/office/drawing/2014/main" id="{D517693A-1FF2-C341-8BF0-1BF6B3B211B8}"/>
              </a:ext>
            </a:extLst>
          </p:cNvPr>
          <p:cNvSpPr/>
          <p:nvPr userDrawn="1"/>
        </p:nvSpPr>
        <p:spPr>
          <a:xfrm>
            <a:off x="0" y="0"/>
            <a:ext cx="10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026CD3A2-25E8-BC5A-CFAE-E7FEB9E552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256" y="292356"/>
            <a:ext cx="2850000" cy="684000"/>
          </a:xfrm>
          <a:prstGeom prst="rect">
            <a:avLst/>
          </a:prstGeom>
        </p:spPr>
      </p:pic>
      <p:pic>
        <p:nvPicPr>
          <p:cNvPr id="13" name="Graphic 12">
            <a:extLst>
              <a:ext uri="{FF2B5EF4-FFF2-40B4-BE49-F238E27FC236}">
                <a16:creationId xmlns:a16="http://schemas.microsoft.com/office/drawing/2014/main" id="{E25D946E-3512-8749-A662-17868627D57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839771" y="-1245"/>
            <a:ext cx="2352229" cy="6858000"/>
          </a:xfrm>
          <a:prstGeom prst="rect">
            <a:avLst/>
          </a:prstGeom>
        </p:spPr>
      </p:pic>
      <p:pic>
        <p:nvPicPr>
          <p:cNvPr id="17" name="Graphic 16">
            <a:extLst>
              <a:ext uri="{FF2B5EF4-FFF2-40B4-BE49-F238E27FC236}">
                <a16:creationId xmlns:a16="http://schemas.microsoft.com/office/drawing/2014/main" id="{78FFBDD6-1D90-FB32-FD67-74D0416FD41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6000" y="6037200"/>
            <a:ext cx="2532732" cy="723638"/>
          </a:xfrm>
          <a:prstGeom prst="rect">
            <a:avLst/>
          </a:prstGeom>
        </p:spPr>
      </p:pic>
      <p:sp>
        <p:nvSpPr>
          <p:cNvPr id="9" name="Text Placeholder 8">
            <a:extLst>
              <a:ext uri="{FF2B5EF4-FFF2-40B4-BE49-F238E27FC236}">
                <a16:creationId xmlns:a16="http://schemas.microsoft.com/office/drawing/2014/main" id="{7BCE69D1-E708-BE4B-F21E-FE4BDF12B08B}"/>
              </a:ext>
            </a:extLst>
          </p:cNvPr>
          <p:cNvSpPr>
            <a:spLocks noGrp="1"/>
          </p:cNvSpPr>
          <p:nvPr>
            <p:ph type="body" sz="quarter" idx="10" hasCustomPrompt="1"/>
          </p:nvPr>
        </p:nvSpPr>
        <p:spPr>
          <a:xfrm>
            <a:off x="515938" y="3643448"/>
            <a:ext cx="7650162" cy="387798"/>
          </a:xfrm>
        </p:spPr>
        <p:txBody>
          <a:bodyPr lIns="0" tIns="0" rIns="0" bIns="0">
            <a:noAutofit/>
          </a:bodyPr>
          <a:lstStyle>
            <a:lvl1pPr marL="0" indent="0">
              <a:buNone/>
              <a:defRPr b="0" i="0">
                <a:solidFill>
                  <a:schemeClr val="bg1"/>
                </a:solidFill>
                <a:latin typeface="Source Sans Pro Light" panose="020B0403030403020204" pitchFamily="34" charset="0"/>
              </a:defRPr>
            </a:lvl1pPr>
            <a:lvl2pPr marL="457200" indent="0">
              <a:buNone/>
              <a:defRPr b="0" i="0">
                <a:solidFill>
                  <a:schemeClr val="bg1"/>
                </a:solidFill>
                <a:latin typeface="Source Sans Pro Light" panose="020B0403030403020204" pitchFamily="34" charset="0"/>
              </a:defRPr>
            </a:lvl2pPr>
            <a:lvl3pPr marL="914400" indent="0">
              <a:buNone/>
              <a:defRPr b="0" i="0">
                <a:solidFill>
                  <a:schemeClr val="bg1"/>
                </a:solidFill>
                <a:latin typeface="Source Sans Pro Light" panose="020B0403030403020204" pitchFamily="34" charset="0"/>
              </a:defRPr>
            </a:lvl3pPr>
            <a:lvl4pPr marL="1371600" indent="0">
              <a:buNone/>
              <a:defRPr b="0" i="0">
                <a:solidFill>
                  <a:schemeClr val="bg1"/>
                </a:solidFill>
                <a:latin typeface="Source Sans Pro Light" panose="020B0403030403020204" pitchFamily="34" charset="0"/>
              </a:defRPr>
            </a:lvl4pPr>
            <a:lvl5pPr marL="1828800" indent="0">
              <a:buNone/>
              <a:defRPr b="0" i="0">
                <a:solidFill>
                  <a:schemeClr val="bg1"/>
                </a:solidFill>
                <a:latin typeface="Source Sans Pro Light" panose="020B0403030403020204" pitchFamily="34" charset="0"/>
              </a:defRPr>
            </a:lvl5pPr>
          </a:lstStyle>
          <a:p>
            <a:pPr lvl="0"/>
            <a:r>
              <a:rPr lang="en-GB"/>
              <a:t>Person’s Name</a:t>
            </a:r>
            <a:endParaRPr lang="en-US"/>
          </a:p>
        </p:txBody>
      </p:sp>
      <p:sp>
        <p:nvSpPr>
          <p:cNvPr id="12" name="Text Placeholder 11">
            <a:extLst>
              <a:ext uri="{FF2B5EF4-FFF2-40B4-BE49-F238E27FC236}">
                <a16:creationId xmlns:a16="http://schemas.microsoft.com/office/drawing/2014/main" id="{0BD99A91-947C-6AE2-684B-357864E8A9A9}"/>
              </a:ext>
            </a:extLst>
          </p:cNvPr>
          <p:cNvSpPr>
            <a:spLocks noGrp="1"/>
          </p:cNvSpPr>
          <p:nvPr>
            <p:ph type="body" sz="quarter" idx="11" hasCustomPrompt="1"/>
          </p:nvPr>
        </p:nvSpPr>
        <p:spPr>
          <a:xfrm>
            <a:off x="515256" y="4121346"/>
            <a:ext cx="7650162" cy="387798"/>
          </a:xfrm>
        </p:spPr>
        <p:txBody>
          <a:bodyPr lIns="0" tIns="0" rIns="0" bIns="0">
            <a:noAutofit/>
          </a:bodyPr>
          <a:lstStyle>
            <a:lvl1pPr marL="0" indent="0">
              <a:buNone/>
              <a:defRPr b="0" i="0">
                <a:solidFill>
                  <a:schemeClr val="accent1"/>
                </a:solidFill>
                <a:latin typeface="Source Sans Pro Light" panose="020B0403030403020204" pitchFamily="34" charset="0"/>
              </a:defRPr>
            </a:lvl1pPr>
            <a:lvl2pPr marL="457200" indent="0">
              <a:buNone/>
              <a:defRPr b="0" i="0">
                <a:solidFill>
                  <a:schemeClr val="accent1"/>
                </a:solidFill>
                <a:latin typeface="Source Sans Pro Light" panose="020B0403030403020204" pitchFamily="34" charset="0"/>
              </a:defRPr>
            </a:lvl2pPr>
            <a:lvl3pPr marL="914400" indent="0">
              <a:buNone/>
              <a:defRPr b="0" i="0">
                <a:solidFill>
                  <a:schemeClr val="accent1"/>
                </a:solidFill>
                <a:latin typeface="Source Sans Pro Light" panose="020B0403030403020204" pitchFamily="34" charset="0"/>
              </a:defRPr>
            </a:lvl3pPr>
            <a:lvl4pPr marL="1371600" indent="0">
              <a:buNone/>
              <a:defRPr b="0" i="0">
                <a:solidFill>
                  <a:schemeClr val="accent1"/>
                </a:solidFill>
                <a:latin typeface="Source Sans Pro Light" panose="020B0403030403020204" pitchFamily="34" charset="0"/>
              </a:defRPr>
            </a:lvl4pPr>
            <a:lvl5pPr marL="1828800" indent="0">
              <a:buNone/>
              <a:defRPr b="0" i="0">
                <a:solidFill>
                  <a:schemeClr val="accent1"/>
                </a:solidFill>
                <a:latin typeface="Source Sans Pro Light" panose="020B0403030403020204" pitchFamily="34" charset="0"/>
              </a:defRPr>
            </a:lvl5pPr>
          </a:lstStyle>
          <a:p>
            <a:pPr lvl="0"/>
            <a:r>
              <a:rPr lang="en-GB" err="1"/>
              <a:t>Persons.name@ed.ac.uk</a:t>
            </a:r>
            <a:endParaRPr lang="en-US"/>
          </a:p>
        </p:txBody>
      </p:sp>
    </p:spTree>
    <p:extLst>
      <p:ext uri="{BB962C8B-B14F-4D97-AF65-F5344CB8AC3E}">
        <p14:creationId xmlns:p14="http://schemas.microsoft.com/office/powerpoint/2010/main" val="203623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0BF11-A796-974B-B508-43D29C343176}" type="datetimeFigureOut">
              <a:rPr lang="en-US" smtClean="0"/>
              <a:t>6/10/2026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45AC45-F577-F742-B561-674E9431D2AC}" type="slidenum">
              <a:rPr lang="en-US" smtClean="0"/>
              <a:t>‹#›</a:t>
            </a:fld>
            <a:endParaRPr lang="en-US"/>
          </a:p>
        </p:txBody>
      </p:sp>
    </p:spTree>
    <p:extLst>
      <p:ext uri="{BB962C8B-B14F-4D97-AF65-F5344CB8AC3E}">
        <p14:creationId xmlns:p14="http://schemas.microsoft.com/office/powerpoint/2010/main" val="2761756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Mixed content - simple whit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59084"/>
          </a:xfrm>
        </p:spPr>
        <p:txBody>
          <a:bodyPr anchor="b"/>
          <a:lstStyle>
            <a:lvl1pPr>
              <a:defRPr sz="3200" b="1" i="0">
                <a:latin typeface="Source Sans Pro Semibold" panose="020B0503030403020204" pitchFamily="34" charset="77"/>
              </a:defRPr>
            </a:lvl1pPr>
          </a:lstStyle>
          <a:p>
            <a:r>
              <a:rPr lang="en-US"/>
              <a:t>Click to edit Master title style</a:t>
            </a:r>
            <a:endParaRPr lang="en-GB"/>
          </a:p>
        </p:txBody>
      </p:sp>
      <p:sp>
        <p:nvSpPr>
          <p:cNvPr id="3" name="Picture Placeholder 2"/>
          <p:cNvSpPr>
            <a:spLocks noGrp="1"/>
          </p:cNvSpPr>
          <p:nvPr>
            <p:ph type="pic" idx="1"/>
          </p:nvPr>
        </p:nvSpPr>
        <p:spPr>
          <a:xfrm>
            <a:off x="5183188" y="457201"/>
            <a:ext cx="6172200" cy="5403850"/>
          </a:xfrm>
        </p:spPr>
        <p:txBody>
          <a:bodyPr/>
          <a:lstStyle>
            <a:lvl1pPr marL="0" indent="0">
              <a:buNone/>
              <a:defRPr sz="3200">
                <a:latin typeface="Source Sans Pro" panose="020B0503030403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1747777"/>
            <a:ext cx="3932237" cy="4113273"/>
          </a:xfrm>
        </p:spPr>
        <p:txBody>
          <a:bodyPr/>
          <a:lstStyle>
            <a:lvl1pPr marL="0" indent="0">
              <a:buNone/>
              <a:defRPr sz="1600">
                <a:latin typeface="Source Sans Pro" panose="020B05030304030202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69054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corporate title">
    <p:bg>
      <p:bgPr>
        <a:solidFill>
          <a:srgbClr val="041E4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D5666F-78C4-C248-B33B-502B434B3BE3}"/>
              </a:ext>
            </a:extLst>
          </p:cNvPr>
          <p:cNvSpPr>
            <a:spLocks noGrp="1"/>
          </p:cNvSpPr>
          <p:nvPr>
            <p:ph type="ctrTitle" hasCustomPrompt="1"/>
          </p:nvPr>
        </p:nvSpPr>
        <p:spPr>
          <a:xfrm>
            <a:off x="515938" y="1678252"/>
            <a:ext cx="9630602" cy="3861540"/>
          </a:xfrm>
        </p:spPr>
        <p:txBody>
          <a:bodyPr anchor="ctr" anchorCtr="0">
            <a:noAutofit/>
          </a:bodyPr>
          <a:lstStyle>
            <a:lvl1pPr algn="l">
              <a:defRPr sz="6600" b="0" i="0">
                <a:solidFill>
                  <a:schemeClr val="bg1"/>
                </a:solidFill>
                <a:latin typeface="Source Sans Pro Light" panose="020B0403030403020204" pitchFamily="34" charset="0"/>
                <a:cs typeface="Arial" panose="020B0604020202020204" pitchFamily="34" charset="0"/>
              </a:defRPr>
            </a:lvl1pPr>
          </a:lstStyle>
          <a:p>
            <a:r>
              <a:rPr lang="en-GB"/>
              <a:t>Edit master title</a:t>
            </a:r>
          </a:p>
        </p:txBody>
      </p:sp>
      <p:sp>
        <p:nvSpPr>
          <p:cNvPr id="3" name="Rectangle 2">
            <a:extLst>
              <a:ext uri="{FF2B5EF4-FFF2-40B4-BE49-F238E27FC236}">
                <a16:creationId xmlns:a16="http://schemas.microsoft.com/office/drawing/2014/main" id="{D517693A-1FF2-C341-8BF0-1BF6B3B211B8}"/>
              </a:ext>
            </a:extLst>
          </p:cNvPr>
          <p:cNvSpPr/>
          <p:nvPr userDrawn="1"/>
        </p:nvSpPr>
        <p:spPr>
          <a:xfrm>
            <a:off x="0" y="0"/>
            <a:ext cx="10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B70AD3D-1C96-B7AA-3635-BCA6FC18D7C1}"/>
              </a:ext>
            </a:extLst>
          </p:cNvPr>
          <p:cNvSpPr/>
          <p:nvPr userDrawn="1"/>
        </p:nvSpPr>
        <p:spPr>
          <a:xfrm>
            <a:off x="108000" y="0"/>
            <a:ext cx="12084000" cy="1268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6C768A2-9943-B484-B20F-821B82CB6F5C}"/>
              </a:ext>
            </a:extLst>
          </p:cNvPr>
          <p:cNvSpPr/>
          <p:nvPr userDrawn="1"/>
        </p:nvSpPr>
        <p:spPr>
          <a:xfrm>
            <a:off x="108000" y="5949335"/>
            <a:ext cx="12084000" cy="899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026CD3A2-25E8-BC5A-CFAE-E7FEB9E552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15256" y="292356"/>
            <a:ext cx="2850000" cy="684000"/>
          </a:xfrm>
          <a:prstGeom prst="rect">
            <a:avLst/>
          </a:prstGeom>
        </p:spPr>
      </p:pic>
      <p:pic>
        <p:nvPicPr>
          <p:cNvPr id="13" name="Graphic 12">
            <a:extLst>
              <a:ext uri="{FF2B5EF4-FFF2-40B4-BE49-F238E27FC236}">
                <a16:creationId xmlns:a16="http://schemas.microsoft.com/office/drawing/2014/main" id="{E25D946E-3512-8749-A662-17868627D57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587452" y="1269968"/>
            <a:ext cx="1604547" cy="4678109"/>
          </a:xfrm>
          <a:prstGeom prst="rect">
            <a:avLst/>
          </a:prstGeom>
        </p:spPr>
      </p:pic>
      <p:pic>
        <p:nvPicPr>
          <p:cNvPr id="17" name="Graphic 16">
            <a:extLst>
              <a:ext uri="{FF2B5EF4-FFF2-40B4-BE49-F238E27FC236}">
                <a16:creationId xmlns:a16="http://schemas.microsoft.com/office/drawing/2014/main" id="{78FFBDD6-1D90-FB32-FD67-74D0416FD41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288000" y="6037361"/>
            <a:ext cx="2532732" cy="723637"/>
          </a:xfrm>
          <a:prstGeom prst="rect">
            <a:avLst/>
          </a:prstGeom>
        </p:spPr>
      </p:pic>
      <p:sp>
        <p:nvSpPr>
          <p:cNvPr id="19" name="Text Placeholder 18">
            <a:extLst>
              <a:ext uri="{FF2B5EF4-FFF2-40B4-BE49-F238E27FC236}">
                <a16:creationId xmlns:a16="http://schemas.microsoft.com/office/drawing/2014/main" id="{5E081675-654F-FE5A-D4CF-BE92A7B6A87A}"/>
              </a:ext>
            </a:extLst>
          </p:cNvPr>
          <p:cNvSpPr>
            <a:spLocks noGrp="1"/>
          </p:cNvSpPr>
          <p:nvPr>
            <p:ph type="body" sz="quarter" idx="11" hasCustomPrompt="1"/>
          </p:nvPr>
        </p:nvSpPr>
        <p:spPr>
          <a:xfrm>
            <a:off x="515938" y="6083268"/>
            <a:ext cx="8459787" cy="631825"/>
          </a:xfrm>
        </p:spPr>
        <p:txBody>
          <a:bodyPr lIns="0" tIns="0" rIns="0" bIns="0" anchor="ctr" anchorCtr="0">
            <a:normAutofit/>
          </a:bodyPr>
          <a:lstStyle>
            <a:lvl1pPr marL="0" indent="0">
              <a:buNone/>
              <a:defRPr sz="2000" b="0" i="0">
                <a:solidFill>
                  <a:schemeClr val="tx1"/>
                </a:solidFill>
                <a:latin typeface="Source Sans Pro Light" panose="020B0403030403020204" pitchFamily="34" charset="0"/>
              </a:defRPr>
            </a:lvl1pPr>
            <a:lvl2pPr marL="457200" indent="0">
              <a:buNone/>
              <a:defRPr b="0" i="0">
                <a:solidFill>
                  <a:schemeClr val="bg2"/>
                </a:solidFill>
                <a:latin typeface="Source Sans Pro Light" panose="020B0403030403020204" pitchFamily="34" charset="0"/>
              </a:defRPr>
            </a:lvl2pPr>
            <a:lvl3pPr marL="914400" indent="0">
              <a:buNone/>
              <a:defRPr b="0" i="0">
                <a:solidFill>
                  <a:schemeClr val="bg2"/>
                </a:solidFill>
                <a:latin typeface="Source Sans Pro Light" panose="020B0403030403020204" pitchFamily="34" charset="0"/>
              </a:defRPr>
            </a:lvl3pPr>
            <a:lvl4pPr marL="1371600" indent="0">
              <a:buNone/>
              <a:defRPr b="0" i="0">
                <a:solidFill>
                  <a:schemeClr val="bg2"/>
                </a:solidFill>
                <a:latin typeface="Source Sans Pro Light" panose="020B0403030403020204" pitchFamily="34" charset="0"/>
              </a:defRPr>
            </a:lvl4pPr>
            <a:lvl5pPr marL="1828800" indent="0">
              <a:buNone/>
              <a:defRPr b="0" i="0">
                <a:solidFill>
                  <a:schemeClr val="bg2"/>
                </a:solidFill>
                <a:latin typeface="Source Sans Pro Light" panose="020B0403030403020204" pitchFamily="34" charset="0"/>
              </a:defRPr>
            </a:lvl5pPr>
          </a:lstStyle>
          <a:p>
            <a:pPr lvl="0"/>
            <a:r>
              <a:rPr lang="en-GB"/>
              <a:t>Presenter  |  XX Month 2023</a:t>
            </a:r>
            <a:endParaRPr lang="en-US"/>
          </a:p>
        </p:txBody>
      </p:sp>
    </p:spTree>
    <p:extLst>
      <p:ext uri="{BB962C8B-B14F-4D97-AF65-F5344CB8AC3E}">
        <p14:creationId xmlns:p14="http://schemas.microsoft.com/office/powerpoint/2010/main" val="246513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ixed content - corporate simp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Source Sans Pro Light" panose="020B0403030403020204"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515938" y="1719263"/>
            <a:ext cx="5400675" cy="4050049"/>
          </a:xfrm>
        </p:spPr>
        <p:txBody>
          <a:bodyPr lIns="0" tIns="0" rIns="0" bIns="0">
            <a:normAutofit/>
          </a:bodyPr>
          <a:lstStyle>
            <a:lvl1pPr marL="228600" indent="-228600">
              <a:buClr>
                <a:schemeClr val="accent1"/>
              </a:buClr>
              <a:buFont typeface="Wingdings" pitchFamily="2" charset="2"/>
              <a:buChar char="§"/>
              <a:defRPr b="0" i="0">
                <a:latin typeface="Source Sans Pro Light" panose="020B0403030403020204" pitchFamily="34" charset="0"/>
              </a:defRPr>
            </a:lvl1pPr>
            <a:lvl2pPr marL="685800" indent="-228600">
              <a:buClr>
                <a:schemeClr val="tx2"/>
              </a:buClr>
              <a:buFont typeface="Wingdings" pitchFamily="2" charset="2"/>
              <a:buChar char="§"/>
              <a:defRPr b="0" i="0">
                <a:latin typeface="Source Sans Pro Light" panose="020B0403030403020204" pitchFamily="34" charset="0"/>
              </a:defRPr>
            </a:lvl2pPr>
            <a:lvl3pPr marL="1143000" indent="-228600">
              <a:buClr>
                <a:schemeClr val="tx2"/>
              </a:buClr>
              <a:buFont typeface="Wingdings" pitchFamily="2" charset="2"/>
              <a:buChar char="§"/>
              <a:defRPr b="0" i="0">
                <a:latin typeface="Source Sans Pro Light" panose="020B0403030403020204" pitchFamily="34" charset="0"/>
              </a:defRPr>
            </a:lvl3pPr>
            <a:lvl4pPr marL="1600200" indent="-228600">
              <a:buClr>
                <a:schemeClr val="tx2"/>
              </a:buClr>
              <a:buFont typeface="Wingdings" pitchFamily="2" charset="2"/>
              <a:buChar char="§"/>
              <a:defRPr b="0" i="0">
                <a:latin typeface="Source Sans Pro Light" panose="020B0403030403020204" pitchFamily="34" charset="0"/>
              </a:defRPr>
            </a:lvl4pPr>
            <a:lvl5pPr marL="2057400" indent="-228600">
              <a:buClr>
                <a:schemeClr val="tx2"/>
              </a:buClr>
              <a:buFont typeface="Wingdings" pitchFamily="2" charset="2"/>
              <a:buChar char="§"/>
              <a:defRPr b="0" i="0">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3B24B25E-9AA0-7A5A-38BA-4C185178D572}"/>
              </a:ext>
            </a:extLst>
          </p:cNvPr>
          <p:cNvSpPr>
            <a:spLocks noGrp="1"/>
          </p:cNvSpPr>
          <p:nvPr>
            <p:ph sz="half" idx="10"/>
          </p:nvPr>
        </p:nvSpPr>
        <p:spPr>
          <a:xfrm>
            <a:off x="6275388" y="1719264"/>
            <a:ext cx="5400676" cy="4050048"/>
          </a:xfrm>
        </p:spPr>
        <p:txBody>
          <a:bodyPr lIns="0" tIns="0" rIns="0" bIns="0">
            <a:normAutofit/>
          </a:bodyPr>
          <a:lstStyle>
            <a:lvl1pPr marL="228600" indent="-228600">
              <a:buClr>
                <a:schemeClr val="accent1"/>
              </a:buClr>
              <a:buFont typeface="Wingdings" pitchFamily="2" charset="2"/>
              <a:buChar char="§"/>
              <a:defRPr b="0" i="0">
                <a:latin typeface="Source Sans Pro Light" panose="020B0403030403020204" pitchFamily="34" charset="0"/>
              </a:defRPr>
            </a:lvl1pPr>
            <a:lvl2pPr marL="685800" indent="-228600">
              <a:buClr>
                <a:schemeClr val="tx2"/>
              </a:buClr>
              <a:buFont typeface="Wingdings" pitchFamily="2" charset="2"/>
              <a:buChar char="§"/>
              <a:defRPr b="0" i="0">
                <a:latin typeface="Source Sans Pro Light" panose="020B0403030403020204" pitchFamily="34" charset="0"/>
              </a:defRPr>
            </a:lvl2pPr>
            <a:lvl3pPr marL="1143000" indent="-228600">
              <a:buClr>
                <a:schemeClr val="tx2"/>
              </a:buClr>
              <a:buFont typeface="Wingdings" pitchFamily="2" charset="2"/>
              <a:buChar char="§"/>
              <a:defRPr b="0" i="0">
                <a:latin typeface="Source Sans Pro Light" panose="020B0403030403020204" pitchFamily="34" charset="0"/>
              </a:defRPr>
            </a:lvl3pPr>
            <a:lvl4pPr marL="1600200" indent="-228600">
              <a:buClr>
                <a:schemeClr val="tx2"/>
              </a:buClr>
              <a:buFont typeface="Wingdings" pitchFamily="2" charset="2"/>
              <a:buChar char="§"/>
              <a:defRPr b="0" i="0">
                <a:latin typeface="Source Sans Pro Light" panose="020B0403030403020204" pitchFamily="34" charset="0"/>
              </a:defRPr>
            </a:lvl4pPr>
            <a:lvl5pPr marL="2057400" indent="-228600">
              <a:buClr>
                <a:schemeClr val="tx2"/>
              </a:buClr>
              <a:buFont typeface="Wingdings" pitchFamily="2" charset="2"/>
              <a:buChar char="§"/>
              <a:defRPr b="0" i="0">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3C175ABA-A14D-42AD-3A99-9101DEA8A767}"/>
              </a:ext>
            </a:extLst>
          </p:cNvPr>
          <p:cNvSpPr/>
          <p:nvPr userDrawn="1"/>
        </p:nvSpPr>
        <p:spPr>
          <a:xfrm>
            <a:off x="0" y="5949335"/>
            <a:ext cx="12192000" cy="908665"/>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D31DA346-56EB-0A0F-4386-1564EFF166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256" y="6095252"/>
            <a:ext cx="2532732" cy="607856"/>
          </a:xfrm>
          <a:prstGeom prst="rect">
            <a:avLst/>
          </a:prstGeom>
        </p:spPr>
      </p:pic>
      <p:pic>
        <p:nvPicPr>
          <p:cNvPr id="10" name="Graphic 9">
            <a:extLst>
              <a:ext uri="{FF2B5EF4-FFF2-40B4-BE49-F238E27FC236}">
                <a16:creationId xmlns:a16="http://schemas.microsoft.com/office/drawing/2014/main" id="{9760FA2E-4AB2-0986-1B7C-7DF76168801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8000" y="6090568"/>
            <a:ext cx="2160288" cy="617225"/>
          </a:xfrm>
          <a:prstGeom prst="rect">
            <a:avLst/>
          </a:prstGeom>
        </p:spPr>
      </p:pic>
    </p:spTree>
    <p:extLst>
      <p:ext uri="{BB962C8B-B14F-4D97-AF65-F5344CB8AC3E}">
        <p14:creationId xmlns:p14="http://schemas.microsoft.com/office/powerpoint/2010/main" val="391943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guide id="3" orient="horz" pos="108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Mixed content - corporate simpl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Source Sans Pro Light" panose="020B0403030403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515937" y="1719263"/>
            <a:ext cx="11160125" cy="4160837"/>
          </a:xfrm>
        </p:spPr>
        <p:txBody>
          <a:bodyPr lIns="0" tIns="0" rIns="0" bIns="0"/>
          <a:lstStyle>
            <a:lvl1pPr marL="228600" indent="-228600">
              <a:buClr>
                <a:schemeClr val="accent1"/>
              </a:buClr>
              <a:buFont typeface="Wingdings" pitchFamily="2" charset="2"/>
              <a:buChar char="§"/>
              <a:defRPr b="0" i="0">
                <a:latin typeface="Source Sans Pro Light" panose="020B0403030403020204" pitchFamily="34" charset="0"/>
              </a:defRPr>
            </a:lvl1pPr>
            <a:lvl2pPr marL="685800" indent="-228600">
              <a:buClr>
                <a:schemeClr val="tx2"/>
              </a:buClr>
              <a:buFont typeface="Wingdings" pitchFamily="2" charset="2"/>
              <a:buChar char="§"/>
              <a:defRPr b="0" i="0">
                <a:latin typeface="Source Sans Pro Light" panose="020B0403030403020204" pitchFamily="34" charset="0"/>
              </a:defRPr>
            </a:lvl2pPr>
            <a:lvl3pPr marL="1143000" indent="-228600">
              <a:buClr>
                <a:schemeClr val="tx2"/>
              </a:buClr>
              <a:buFont typeface="Wingdings" pitchFamily="2" charset="2"/>
              <a:buChar char="§"/>
              <a:defRPr b="0" i="0">
                <a:latin typeface="Source Sans Pro Light" panose="020B0403030403020204" pitchFamily="34" charset="0"/>
              </a:defRPr>
            </a:lvl3pPr>
            <a:lvl4pPr marL="1600200" indent="-228600">
              <a:buClr>
                <a:schemeClr val="tx2"/>
              </a:buClr>
              <a:buFont typeface="Wingdings" pitchFamily="2" charset="2"/>
              <a:buChar char="§"/>
              <a:defRPr b="0" i="0">
                <a:latin typeface="Source Sans Pro Light" panose="020B0403030403020204" pitchFamily="34" charset="0"/>
              </a:defRPr>
            </a:lvl4pPr>
            <a:lvl5pPr marL="2057400" indent="-228600">
              <a:buClr>
                <a:schemeClr val="tx2"/>
              </a:buClr>
              <a:buFont typeface="Wingdings" pitchFamily="2" charset="2"/>
              <a:buChar char="§"/>
              <a:defRPr b="0" i="0">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57527B79-14DA-7CEB-E89E-EEC46C1F80E1}"/>
              </a:ext>
            </a:extLst>
          </p:cNvPr>
          <p:cNvSpPr/>
          <p:nvPr userDrawn="1"/>
        </p:nvSpPr>
        <p:spPr>
          <a:xfrm>
            <a:off x="0" y="5949335"/>
            <a:ext cx="12192000" cy="908665"/>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88C9719F-8D52-CDB0-EB9A-43146463D9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256" y="6095252"/>
            <a:ext cx="2532732" cy="607856"/>
          </a:xfrm>
          <a:prstGeom prst="rect">
            <a:avLst/>
          </a:prstGeom>
        </p:spPr>
      </p:pic>
      <p:pic>
        <p:nvPicPr>
          <p:cNvPr id="6" name="Graphic 5">
            <a:extLst>
              <a:ext uri="{FF2B5EF4-FFF2-40B4-BE49-F238E27FC236}">
                <a16:creationId xmlns:a16="http://schemas.microsoft.com/office/drawing/2014/main" id="{01D424B3-A072-D03B-8860-02F0AD7E79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8000" y="6090568"/>
            <a:ext cx="2160288" cy="617225"/>
          </a:xfrm>
          <a:prstGeom prst="rect">
            <a:avLst/>
          </a:prstGeom>
        </p:spPr>
      </p:pic>
    </p:spTree>
    <p:extLst>
      <p:ext uri="{BB962C8B-B14F-4D97-AF65-F5344CB8AC3E}">
        <p14:creationId xmlns:p14="http://schemas.microsoft.com/office/powerpoint/2010/main" val="342449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Mixed content - corporate simp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5937" y="560817"/>
            <a:ext cx="6930243" cy="707896"/>
          </a:xfrm>
        </p:spPr>
        <p:txBody>
          <a:bodyPr/>
          <a:lstStyle>
            <a:lvl1pPr>
              <a:defRPr b="0" i="0">
                <a:latin typeface="Source Sans Pro Light" panose="020B0403030403020204"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515938" y="1719263"/>
            <a:ext cx="6930242" cy="4050049"/>
          </a:xfrm>
        </p:spPr>
        <p:txBody>
          <a:bodyPr lIns="0" tIns="0" rIns="0" bIns="0">
            <a:normAutofit/>
          </a:bodyPr>
          <a:lstStyle>
            <a:lvl1pPr marL="228600" indent="-228600">
              <a:buClr>
                <a:schemeClr val="accent1"/>
              </a:buClr>
              <a:buFont typeface="Wingdings" pitchFamily="2" charset="2"/>
              <a:buChar char="§"/>
              <a:defRPr b="0" i="0">
                <a:latin typeface="Source Sans Pro Light" panose="020B0403030403020204" pitchFamily="34" charset="0"/>
              </a:defRPr>
            </a:lvl1pPr>
            <a:lvl2pPr marL="685800" indent="-228600">
              <a:buClr>
                <a:schemeClr val="tx2"/>
              </a:buClr>
              <a:buFont typeface="Wingdings" pitchFamily="2" charset="2"/>
              <a:buChar char="§"/>
              <a:defRPr b="0" i="0">
                <a:latin typeface="Source Sans Pro Light" panose="020B0403030403020204" pitchFamily="34" charset="0"/>
              </a:defRPr>
            </a:lvl2pPr>
            <a:lvl3pPr marL="1143000" indent="-228600">
              <a:buClr>
                <a:schemeClr val="tx2"/>
              </a:buClr>
              <a:buFont typeface="Wingdings" pitchFamily="2" charset="2"/>
              <a:buChar char="§"/>
              <a:defRPr b="0" i="0">
                <a:latin typeface="Source Sans Pro Light" panose="020B0403030403020204" pitchFamily="34" charset="0"/>
              </a:defRPr>
            </a:lvl3pPr>
            <a:lvl4pPr marL="1600200" indent="-228600">
              <a:buClr>
                <a:schemeClr val="tx2"/>
              </a:buClr>
              <a:buFont typeface="Wingdings" pitchFamily="2" charset="2"/>
              <a:buChar char="§"/>
              <a:defRPr b="0" i="0">
                <a:latin typeface="Source Sans Pro Light" panose="020B0403030403020204" pitchFamily="34" charset="0"/>
              </a:defRPr>
            </a:lvl4pPr>
            <a:lvl5pPr marL="2057400" indent="-228600">
              <a:buClr>
                <a:schemeClr val="tx2"/>
              </a:buClr>
              <a:buFont typeface="Wingdings" pitchFamily="2" charset="2"/>
              <a:buChar char="§"/>
              <a:defRPr b="0" i="0">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3C175ABA-A14D-42AD-3A99-9101DEA8A767}"/>
              </a:ext>
            </a:extLst>
          </p:cNvPr>
          <p:cNvSpPr/>
          <p:nvPr userDrawn="1"/>
        </p:nvSpPr>
        <p:spPr>
          <a:xfrm>
            <a:off x="0" y="5949335"/>
            <a:ext cx="12192000" cy="908665"/>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D31DA346-56EB-0A0F-4386-1564EFF166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256" y="6095252"/>
            <a:ext cx="2532732" cy="607856"/>
          </a:xfrm>
          <a:prstGeom prst="rect">
            <a:avLst/>
          </a:prstGeom>
        </p:spPr>
      </p:pic>
      <p:pic>
        <p:nvPicPr>
          <p:cNvPr id="10" name="Graphic 9">
            <a:extLst>
              <a:ext uri="{FF2B5EF4-FFF2-40B4-BE49-F238E27FC236}">
                <a16:creationId xmlns:a16="http://schemas.microsoft.com/office/drawing/2014/main" id="{9760FA2E-4AB2-0986-1B7C-7DF76168801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8000" y="6090568"/>
            <a:ext cx="2160288" cy="617225"/>
          </a:xfrm>
          <a:prstGeom prst="rect">
            <a:avLst/>
          </a:prstGeom>
        </p:spPr>
      </p:pic>
      <p:sp>
        <p:nvSpPr>
          <p:cNvPr id="6" name="Picture Placeholder 5">
            <a:extLst>
              <a:ext uri="{FF2B5EF4-FFF2-40B4-BE49-F238E27FC236}">
                <a16:creationId xmlns:a16="http://schemas.microsoft.com/office/drawing/2014/main" id="{974697A2-40F0-7DB3-CE3D-16F6E60D3095}"/>
              </a:ext>
            </a:extLst>
          </p:cNvPr>
          <p:cNvSpPr>
            <a:spLocks noGrp="1"/>
          </p:cNvSpPr>
          <p:nvPr>
            <p:ph type="pic" sz="quarter" idx="10"/>
          </p:nvPr>
        </p:nvSpPr>
        <p:spPr>
          <a:xfrm>
            <a:off x="7716838" y="0"/>
            <a:ext cx="4475162" cy="5940361"/>
          </a:xfrm>
        </p:spPr>
        <p:txBody>
          <a:bodyPr/>
          <a:lstStyle/>
          <a:p>
            <a:endParaRPr lang="en-US"/>
          </a:p>
        </p:txBody>
      </p:sp>
    </p:spTree>
    <p:extLst>
      <p:ext uri="{BB962C8B-B14F-4D97-AF65-F5344CB8AC3E}">
        <p14:creationId xmlns:p14="http://schemas.microsoft.com/office/powerpoint/2010/main" val="334286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guide id="3" orient="horz" pos="108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Mixed content - corporate simple 2">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bg1"/>
                </a:solidFill>
                <a:latin typeface="Source Sans Pro Light" panose="020B0403030403020204"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515938" y="1719263"/>
            <a:ext cx="5400675" cy="4050049"/>
          </a:xfrm>
        </p:spPr>
        <p:txBody>
          <a:bodyPr lIns="0" tIns="0" rIns="0" bIns="0">
            <a:normAutofit/>
          </a:bodyPr>
          <a:lstStyle>
            <a:lvl1pPr marL="228600" indent="-228600">
              <a:buClr>
                <a:schemeClr val="accent1"/>
              </a:buClr>
              <a:buFont typeface="Wingdings" pitchFamily="2" charset="2"/>
              <a:buChar char="§"/>
              <a:defRPr b="0" i="0">
                <a:solidFill>
                  <a:schemeClr val="bg1"/>
                </a:solidFill>
                <a:latin typeface="Source Sans Pro Light" panose="020B0403030403020204" pitchFamily="34" charset="0"/>
              </a:defRPr>
            </a:lvl1pPr>
            <a:lvl2pPr marL="685800" indent="-228600">
              <a:buClr>
                <a:schemeClr val="tx2">
                  <a:lumMod val="40000"/>
                  <a:lumOff val="60000"/>
                </a:schemeClr>
              </a:buClr>
              <a:buFont typeface="Wingdings" pitchFamily="2" charset="2"/>
              <a:buChar char="§"/>
              <a:defRPr b="0" i="0">
                <a:solidFill>
                  <a:schemeClr val="bg1"/>
                </a:solidFill>
                <a:latin typeface="Source Sans Pro Light" panose="020B0403030403020204" pitchFamily="34" charset="0"/>
              </a:defRPr>
            </a:lvl2pPr>
            <a:lvl3pPr marL="1143000" indent="-228600">
              <a:buClr>
                <a:schemeClr val="tx2">
                  <a:lumMod val="40000"/>
                  <a:lumOff val="60000"/>
                </a:schemeClr>
              </a:buClr>
              <a:buFont typeface="Wingdings" pitchFamily="2" charset="2"/>
              <a:buChar char="§"/>
              <a:defRPr b="0" i="0">
                <a:solidFill>
                  <a:schemeClr val="bg1"/>
                </a:solidFill>
                <a:latin typeface="Source Sans Pro Light" panose="020B0403030403020204" pitchFamily="34" charset="0"/>
              </a:defRPr>
            </a:lvl3pPr>
            <a:lvl4pPr marL="1600200" indent="-228600">
              <a:buClr>
                <a:schemeClr val="tx2">
                  <a:lumMod val="40000"/>
                  <a:lumOff val="60000"/>
                </a:schemeClr>
              </a:buClr>
              <a:buFont typeface="Wingdings" pitchFamily="2" charset="2"/>
              <a:buChar char="§"/>
              <a:defRPr b="0" i="0">
                <a:solidFill>
                  <a:schemeClr val="bg1"/>
                </a:solidFill>
                <a:latin typeface="Source Sans Pro Light" panose="020B0403030403020204" pitchFamily="34" charset="0"/>
              </a:defRPr>
            </a:lvl4pPr>
            <a:lvl5pPr marL="2057400" indent="-228600">
              <a:buClr>
                <a:schemeClr val="tx2">
                  <a:lumMod val="40000"/>
                  <a:lumOff val="60000"/>
                </a:schemeClr>
              </a:buClr>
              <a:buFont typeface="Wingdings" pitchFamily="2" charset="2"/>
              <a:buChar char="§"/>
              <a:defRPr b="0" i="0">
                <a:solidFill>
                  <a:schemeClr val="bg1"/>
                </a:solidFill>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3B24B25E-9AA0-7A5A-38BA-4C185178D572}"/>
              </a:ext>
            </a:extLst>
          </p:cNvPr>
          <p:cNvSpPr>
            <a:spLocks noGrp="1"/>
          </p:cNvSpPr>
          <p:nvPr>
            <p:ph sz="half" idx="10"/>
          </p:nvPr>
        </p:nvSpPr>
        <p:spPr>
          <a:xfrm>
            <a:off x="6275388" y="1719264"/>
            <a:ext cx="5400676" cy="4050048"/>
          </a:xfrm>
        </p:spPr>
        <p:txBody>
          <a:bodyPr lIns="0" tIns="0" rIns="0" bIns="0">
            <a:normAutofit/>
          </a:bodyPr>
          <a:lstStyle>
            <a:lvl1pPr marL="228600" indent="-228600">
              <a:buClr>
                <a:schemeClr val="accent1"/>
              </a:buClr>
              <a:buFont typeface="Wingdings" pitchFamily="2" charset="2"/>
              <a:buChar char="§"/>
              <a:defRPr b="0" i="0">
                <a:solidFill>
                  <a:schemeClr val="bg1"/>
                </a:solidFill>
                <a:latin typeface="Source Sans Pro Light" panose="020B0403030403020204" pitchFamily="34" charset="0"/>
              </a:defRPr>
            </a:lvl1pPr>
            <a:lvl2pPr marL="685800" indent="-228600">
              <a:buClr>
                <a:schemeClr val="tx2">
                  <a:lumMod val="40000"/>
                  <a:lumOff val="60000"/>
                </a:schemeClr>
              </a:buClr>
              <a:buFont typeface="Wingdings" pitchFamily="2" charset="2"/>
              <a:buChar char="§"/>
              <a:defRPr b="0" i="0">
                <a:solidFill>
                  <a:schemeClr val="bg1"/>
                </a:solidFill>
                <a:latin typeface="Source Sans Pro Light" panose="020B0403030403020204" pitchFamily="34" charset="0"/>
              </a:defRPr>
            </a:lvl2pPr>
            <a:lvl3pPr marL="1143000" indent="-228600">
              <a:buClr>
                <a:schemeClr val="tx2">
                  <a:lumMod val="40000"/>
                  <a:lumOff val="60000"/>
                </a:schemeClr>
              </a:buClr>
              <a:buFont typeface="Wingdings" pitchFamily="2" charset="2"/>
              <a:buChar char="§"/>
              <a:defRPr b="0" i="0">
                <a:solidFill>
                  <a:schemeClr val="bg1"/>
                </a:solidFill>
                <a:latin typeface="Source Sans Pro Light" panose="020B0403030403020204" pitchFamily="34" charset="0"/>
              </a:defRPr>
            </a:lvl3pPr>
            <a:lvl4pPr marL="1600200" indent="-228600">
              <a:buClr>
                <a:schemeClr val="tx2">
                  <a:lumMod val="40000"/>
                  <a:lumOff val="60000"/>
                </a:schemeClr>
              </a:buClr>
              <a:buFont typeface="Wingdings" pitchFamily="2" charset="2"/>
              <a:buChar char="§"/>
              <a:defRPr b="0" i="0">
                <a:solidFill>
                  <a:schemeClr val="bg1"/>
                </a:solidFill>
                <a:latin typeface="Source Sans Pro Light" panose="020B0403030403020204" pitchFamily="34" charset="0"/>
              </a:defRPr>
            </a:lvl4pPr>
            <a:lvl5pPr marL="2057400" indent="-228600">
              <a:buClr>
                <a:schemeClr val="tx2">
                  <a:lumMod val="40000"/>
                  <a:lumOff val="60000"/>
                </a:schemeClr>
              </a:buClr>
              <a:buFont typeface="Wingdings" pitchFamily="2" charset="2"/>
              <a:buChar char="§"/>
              <a:defRPr b="0" i="0">
                <a:solidFill>
                  <a:schemeClr val="bg1"/>
                </a:solidFill>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Graphic 8">
            <a:extLst>
              <a:ext uri="{FF2B5EF4-FFF2-40B4-BE49-F238E27FC236}">
                <a16:creationId xmlns:a16="http://schemas.microsoft.com/office/drawing/2014/main" id="{D31DA346-56EB-0A0F-4386-1564EFF166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256" y="6095252"/>
            <a:ext cx="2532732" cy="607856"/>
          </a:xfrm>
          <a:prstGeom prst="rect">
            <a:avLst/>
          </a:prstGeom>
        </p:spPr>
      </p:pic>
      <p:pic>
        <p:nvPicPr>
          <p:cNvPr id="10" name="Graphic 9">
            <a:extLst>
              <a:ext uri="{FF2B5EF4-FFF2-40B4-BE49-F238E27FC236}">
                <a16:creationId xmlns:a16="http://schemas.microsoft.com/office/drawing/2014/main" id="{9760FA2E-4AB2-0986-1B7C-7DF76168801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8000" y="6090568"/>
            <a:ext cx="2160288" cy="617225"/>
          </a:xfrm>
          <a:prstGeom prst="rect">
            <a:avLst/>
          </a:prstGeom>
        </p:spPr>
      </p:pic>
      <p:cxnSp>
        <p:nvCxnSpPr>
          <p:cNvPr id="6" name="Straight Connector 5">
            <a:extLst>
              <a:ext uri="{FF2B5EF4-FFF2-40B4-BE49-F238E27FC236}">
                <a16:creationId xmlns:a16="http://schemas.microsoft.com/office/drawing/2014/main" id="{A1E36FAF-F7FA-1F50-9776-3A229BBAACD4}"/>
              </a:ext>
            </a:extLst>
          </p:cNvPr>
          <p:cNvCxnSpPr>
            <a:cxnSpLocks/>
          </p:cNvCxnSpPr>
          <p:nvPr userDrawn="1"/>
        </p:nvCxnSpPr>
        <p:spPr>
          <a:xfrm>
            <a:off x="0" y="5931347"/>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35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guide id="3" orient="horz" pos="108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Mixed content - corporate simple 2">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bg1"/>
                </a:solidFill>
                <a:latin typeface="Source Sans Pro Light" panose="020B0403030403020204"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515938" y="1719263"/>
            <a:ext cx="11160124" cy="4050049"/>
          </a:xfrm>
        </p:spPr>
        <p:txBody>
          <a:bodyPr lIns="0" tIns="0" rIns="0" bIns="0">
            <a:normAutofit/>
          </a:bodyPr>
          <a:lstStyle>
            <a:lvl1pPr marL="228600" indent="-228600">
              <a:buClr>
                <a:schemeClr val="accent1"/>
              </a:buClr>
              <a:buFont typeface="Wingdings" pitchFamily="2" charset="2"/>
              <a:buChar char="§"/>
              <a:defRPr b="0" i="0">
                <a:solidFill>
                  <a:schemeClr val="bg1"/>
                </a:solidFill>
                <a:latin typeface="Source Sans Pro Light" panose="020B0403030403020204" pitchFamily="34" charset="0"/>
              </a:defRPr>
            </a:lvl1pPr>
            <a:lvl2pPr marL="685800" indent="-228600">
              <a:buClr>
                <a:schemeClr val="tx2">
                  <a:lumMod val="40000"/>
                  <a:lumOff val="60000"/>
                </a:schemeClr>
              </a:buClr>
              <a:buFont typeface="Wingdings" pitchFamily="2" charset="2"/>
              <a:buChar char="§"/>
              <a:defRPr b="0" i="0">
                <a:solidFill>
                  <a:schemeClr val="bg1"/>
                </a:solidFill>
                <a:latin typeface="Source Sans Pro Light" panose="020B0403030403020204" pitchFamily="34" charset="0"/>
              </a:defRPr>
            </a:lvl2pPr>
            <a:lvl3pPr marL="1143000" indent="-228600">
              <a:buClr>
                <a:schemeClr val="tx2">
                  <a:lumMod val="40000"/>
                  <a:lumOff val="60000"/>
                </a:schemeClr>
              </a:buClr>
              <a:buFont typeface="Wingdings" pitchFamily="2" charset="2"/>
              <a:buChar char="§"/>
              <a:defRPr b="0" i="0">
                <a:solidFill>
                  <a:schemeClr val="bg1"/>
                </a:solidFill>
                <a:latin typeface="Source Sans Pro Light" panose="020B0403030403020204" pitchFamily="34" charset="0"/>
              </a:defRPr>
            </a:lvl3pPr>
            <a:lvl4pPr marL="1600200" indent="-228600">
              <a:buClr>
                <a:schemeClr val="tx2">
                  <a:lumMod val="40000"/>
                  <a:lumOff val="60000"/>
                </a:schemeClr>
              </a:buClr>
              <a:buFont typeface="Wingdings" pitchFamily="2" charset="2"/>
              <a:buChar char="§"/>
              <a:defRPr b="0" i="0">
                <a:solidFill>
                  <a:schemeClr val="bg1"/>
                </a:solidFill>
                <a:latin typeface="Source Sans Pro Light" panose="020B0403030403020204" pitchFamily="34" charset="0"/>
              </a:defRPr>
            </a:lvl4pPr>
            <a:lvl5pPr marL="2057400" indent="-228600">
              <a:buClr>
                <a:schemeClr val="tx2">
                  <a:lumMod val="40000"/>
                  <a:lumOff val="60000"/>
                </a:schemeClr>
              </a:buClr>
              <a:buFont typeface="Wingdings" pitchFamily="2" charset="2"/>
              <a:buChar char="§"/>
              <a:defRPr b="0" i="0">
                <a:solidFill>
                  <a:schemeClr val="bg1"/>
                </a:solidFill>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Graphic 8">
            <a:extLst>
              <a:ext uri="{FF2B5EF4-FFF2-40B4-BE49-F238E27FC236}">
                <a16:creationId xmlns:a16="http://schemas.microsoft.com/office/drawing/2014/main" id="{D31DA346-56EB-0A0F-4386-1564EFF166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256" y="6095252"/>
            <a:ext cx="2532732" cy="607856"/>
          </a:xfrm>
          <a:prstGeom prst="rect">
            <a:avLst/>
          </a:prstGeom>
        </p:spPr>
      </p:pic>
      <p:pic>
        <p:nvPicPr>
          <p:cNvPr id="10" name="Graphic 9">
            <a:extLst>
              <a:ext uri="{FF2B5EF4-FFF2-40B4-BE49-F238E27FC236}">
                <a16:creationId xmlns:a16="http://schemas.microsoft.com/office/drawing/2014/main" id="{9760FA2E-4AB2-0986-1B7C-7DF76168801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8000" y="6090568"/>
            <a:ext cx="2160288" cy="617225"/>
          </a:xfrm>
          <a:prstGeom prst="rect">
            <a:avLst/>
          </a:prstGeom>
        </p:spPr>
      </p:pic>
      <p:cxnSp>
        <p:nvCxnSpPr>
          <p:cNvPr id="6" name="Straight Connector 5">
            <a:extLst>
              <a:ext uri="{FF2B5EF4-FFF2-40B4-BE49-F238E27FC236}">
                <a16:creationId xmlns:a16="http://schemas.microsoft.com/office/drawing/2014/main" id="{A1E36FAF-F7FA-1F50-9776-3A229BBAACD4}"/>
              </a:ext>
            </a:extLst>
          </p:cNvPr>
          <p:cNvCxnSpPr>
            <a:cxnSpLocks/>
          </p:cNvCxnSpPr>
          <p:nvPr userDrawn="1"/>
        </p:nvCxnSpPr>
        <p:spPr>
          <a:xfrm>
            <a:off x="0" y="5931347"/>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83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guide id="3" orient="horz" pos="108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Mixed content - corporate simple 2">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5937" y="560817"/>
            <a:ext cx="6930243" cy="707896"/>
          </a:xfrm>
        </p:spPr>
        <p:txBody>
          <a:bodyPr/>
          <a:lstStyle>
            <a:lvl1pPr>
              <a:defRPr b="0" i="0">
                <a:solidFill>
                  <a:schemeClr val="bg1"/>
                </a:solidFill>
                <a:latin typeface="Source Sans Pro Light" panose="020B0403030403020204"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515938" y="1719263"/>
            <a:ext cx="6930242" cy="4050049"/>
          </a:xfrm>
        </p:spPr>
        <p:txBody>
          <a:bodyPr lIns="0" tIns="0" rIns="0" bIns="0">
            <a:normAutofit/>
          </a:bodyPr>
          <a:lstStyle>
            <a:lvl1pPr marL="228600" indent="-228600">
              <a:buClr>
                <a:schemeClr val="accent1"/>
              </a:buClr>
              <a:buFont typeface="Wingdings" pitchFamily="2" charset="2"/>
              <a:buChar char="§"/>
              <a:defRPr b="0" i="0">
                <a:solidFill>
                  <a:schemeClr val="bg1"/>
                </a:solidFill>
                <a:latin typeface="Source Sans Pro Light" panose="020B0403030403020204" pitchFamily="34" charset="0"/>
              </a:defRPr>
            </a:lvl1pPr>
            <a:lvl2pPr marL="685800" indent="-228600">
              <a:buClr>
                <a:schemeClr val="tx2">
                  <a:lumMod val="40000"/>
                  <a:lumOff val="60000"/>
                </a:schemeClr>
              </a:buClr>
              <a:buFont typeface="Wingdings" pitchFamily="2" charset="2"/>
              <a:buChar char="§"/>
              <a:defRPr b="0" i="0">
                <a:solidFill>
                  <a:schemeClr val="bg1"/>
                </a:solidFill>
                <a:latin typeface="Source Sans Pro Light" panose="020B0403030403020204" pitchFamily="34" charset="0"/>
              </a:defRPr>
            </a:lvl2pPr>
            <a:lvl3pPr marL="1143000" indent="-228600">
              <a:buClr>
                <a:schemeClr val="tx2">
                  <a:lumMod val="40000"/>
                  <a:lumOff val="60000"/>
                </a:schemeClr>
              </a:buClr>
              <a:buFont typeface="Wingdings" pitchFamily="2" charset="2"/>
              <a:buChar char="§"/>
              <a:defRPr b="0" i="0">
                <a:solidFill>
                  <a:schemeClr val="bg1"/>
                </a:solidFill>
                <a:latin typeface="Source Sans Pro Light" panose="020B0403030403020204" pitchFamily="34" charset="0"/>
              </a:defRPr>
            </a:lvl3pPr>
            <a:lvl4pPr marL="1600200" indent="-228600">
              <a:buClr>
                <a:schemeClr val="tx2">
                  <a:lumMod val="40000"/>
                  <a:lumOff val="60000"/>
                </a:schemeClr>
              </a:buClr>
              <a:buFont typeface="Wingdings" pitchFamily="2" charset="2"/>
              <a:buChar char="§"/>
              <a:defRPr b="0" i="0">
                <a:solidFill>
                  <a:schemeClr val="bg1"/>
                </a:solidFill>
                <a:latin typeface="Source Sans Pro Light" panose="020B0403030403020204" pitchFamily="34" charset="0"/>
              </a:defRPr>
            </a:lvl4pPr>
            <a:lvl5pPr marL="2057400" indent="-228600">
              <a:buClr>
                <a:schemeClr val="tx2">
                  <a:lumMod val="40000"/>
                  <a:lumOff val="60000"/>
                </a:schemeClr>
              </a:buClr>
              <a:buFont typeface="Wingdings" pitchFamily="2" charset="2"/>
              <a:buChar char="§"/>
              <a:defRPr b="0" i="0">
                <a:solidFill>
                  <a:schemeClr val="bg1"/>
                </a:solidFill>
                <a:latin typeface="Source Sans Pro Light" panose="020B04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Graphic 8">
            <a:extLst>
              <a:ext uri="{FF2B5EF4-FFF2-40B4-BE49-F238E27FC236}">
                <a16:creationId xmlns:a16="http://schemas.microsoft.com/office/drawing/2014/main" id="{D31DA346-56EB-0A0F-4386-1564EFF166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256" y="6095252"/>
            <a:ext cx="2532732" cy="607856"/>
          </a:xfrm>
          <a:prstGeom prst="rect">
            <a:avLst/>
          </a:prstGeom>
        </p:spPr>
      </p:pic>
      <p:pic>
        <p:nvPicPr>
          <p:cNvPr id="10" name="Graphic 9">
            <a:extLst>
              <a:ext uri="{FF2B5EF4-FFF2-40B4-BE49-F238E27FC236}">
                <a16:creationId xmlns:a16="http://schemas.microsoft.com/office/drawing/2014/main" id="{9760FA2E-4AB2-0986-1B7C-7DF76168801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8000" y="6090568"/>
            <a:ext cx="2160288" cy="617225"/>
          </a:xfrm>
          <a:prstGeom prst="rect">
            <a:avLst/>
          </a:prstGeom>
        </p:spPr>
      </p:pic>
      <p:sp>
        <p:nvSpPr>
          <p:cNvPr id="6" name="Picture Placeholder 5">
            <a:extLst>
              <a:ext uri="{FF2B5EF4-FFF2-40B4-BE49-F238E27FC236}">
                <a16:creationId xmlns:a16="http://schemas.microsoft.com/office/drawing/2014/main" id="{974697A2-40F0-7DB3-CE3D-16F6E60D3095}"/>
              </a:ext>
            </a:extLst>
          </p:cNvPr>
          <p:cNvSpPr>
            <a:spLocks noGrp="1"/>
          </p:cNvSpPr>
          <p:nvPr>
            <p:ph type="pic" sz="quarter" idx="10"/>
          </p:nvPr>
        </p:nvSpPr>
        <p:spPr>
          <a:xfrm>
            <a:off x="7716838" y="1"/>
            <a:ext cx="4475162" cy="5931346"/>
          </a:xfrm>
        </p:spPr>
        <p:txBody>
          <a:bodyPr/>
          <a:lstStyle>
            <a:lvl1pPr>
              <a:defRPr>
                <a:solidFill>
                  <a:schemeClr val="bg1"/>
                </a:solidFill>
              </a:defRPr>
            </a:lvl1pPr>
          </a:lstStyle>
          <a:p>
            <a:endParaRPr lang="en-US"/>
          </a:p>
        </p:txBody>
      </p:sp>
      <p:cxnSp>
        <p:nvCxnSpPr>
          <p:cNvPr id="4" name="Straight Connector 3">
            <a:extLst>
              <a:ext uri="{FF2B5EF4-FFF2-40B4-BE49-F238E27FC236}">
                <a16:creationId xmlns:a16="http://schemas.microsoft.com/office/drawing/2014/main" id="{28E133AF-1996-E9D0-0493-F45387BDC924}"/>
              </a:ext>
            </a:extLst>
          </p:cNvPr>
          <p:cNvCxnSpPr>
            <a:cxnSpLocks/>
          </p:cNvCxnSpPr>
          <p:nvPr userDrawn="1"/>
        </p:nvCxnSpPr>
        <p:spPr>
          <a:xfrm>
            <a:off x="0" y="5931347"/>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71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7">
          <p15:clr>
            <a:srgbClr val="FBAE40"/>
          </p15:clr>
        </p15:guide>
        <p15:guide id="2" pos="3953">
          <p15:clr>
            <a:srgbClr val="FBAE40"/>
          </p15:clr>
        </p15:guide>
        <p15:guide id="3" orient="horz" pos="108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xed content - corporate side bar">
    <p:bg>
      <p:bgPr>
        <a:solidFill>
          <a:srgbClr val="575757"/>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703DBFE-C670-2BE3-2E0F-1A4CBDFB247D}"/>
              </a:ext>
            </a:extLst>
          </p:cNvPr>
          <p:cNvSpPr>
            <a:spLocks noGrp="1"/>
          </p:cNvSpPr>
          <p:nvPr>
            <p:ph type="pic" sz="quarter" idx="10"/>
          </p:nvPr>
        </p:nvSpPr>
        <p:spPr>
          <a:xfrm>
            <a:off x="0" y="0"/>
            <a:ext cx="9234488" cy="6858000"/>
          </a:xfrm>
        </p:spPr>
        <p:txBody>
          <a:bodyPr/>
          <a:lstStyle/>
          <a:p>
            <a:endParaRPr lang="en-US"/>
          </a:p>
        </p:txBody>
      </p:sp>
      <p:sp>
        <p:nvSpPr>
          <p:cNvPr id="2" name="Title 1"/>
          <p:cNvSpPr>
            <a:spLocks noGrp="1"/>
          </p:cNvSpPr>
          <p:nvPr>
            <p:ph type="title"/>
          </p:nvPr>
        </p:nvSpPr>
        <p:spPr>
          <a:xfrm>
            <a:off x="515256" y="552107"/>
            <a:ext cx="8281104" cy="896629"/>
          </a:xfrm>
        </p:spPr>
        <p:txBody>
          <a:bodyPr/>
          <a:lstStyle>
            <a:lvl1pPr>
              <a:defRPr b="0" i="0">
                <a:solidFill>
                  <a:schemeClr val="bg1"/>
                </a:solidFill>
                <a:latin typeface="Source Sans Pro Light" panose="020B0403030403020204" pitchFamily="34" charset="0"/>
              </a:defRPr>
            </a:lvl1pPr>
          </a:lstStyle>
          <a:p>
            <a:r>
              <a:rPr lang="en-US"/>
              <a:t>Click to edit Master title style</a:t>
            </a:r>
            <a:endParaRPr lang="en-GB"/>
          </a:p>
        </p:txBody>
      </p:sp>
      <p:sp>
        <p:nvSpPr>
          <p:cNvPr id="9" name="Rectangle 8">
            <a:extLst>
              <a:ext uri="{FF2B5EF4-FFF2-40B4-BE49-F238E27FC236}">
                <a16:creationId xmlns:a16="http://schemas.microsoft.com/office/drawing/2014/main" id="{981F78E1-E4C5-B3F0-3650-E9299473FEEE}"/>
              </a:ext>
            </a:extLst>
          </p:cNvPr>
          <p:cNvSpPr/>
          <p:nvPr userDrawn="1"/>
        </p:nvSpPr>
        <p:spPr>
          <a:xfrm>
            <a:off x="9234248" y="1"/>
            <a:ext cx="2957752"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CC8E07D3-3E83-AD28-F2BC-DA652750A0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256" y="6095252"/>
            <a:ext cx="2532732" cy="607856"/>
          </a:xfrm>
          <a:prstGeom prst="rect">
            <a:avLst/>
          </a:prstGeom>
        </p:spPr>
      </p:pic>
      <p:pic>
        <p:nvPicPr>
          <p:cNvPr id="11" name="Graphic 10">
            <a:extLst>
              <a:ext uri="{FF2B5EF4-FFF2-40B4-BE49-F238E27FC236}">
                <a16:creationId xmlns:a16="http://schemas.microsoft.com/office/drawing/2014/main" id="{79A121F8-4542-61B1-E16E-3CDFFF0AA53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8000" y="6090568"/>
            <a:ext cx="2160288" cy="617225"/>
          </a:xfrm>
          <a:prstGeom prst="rect">
            <a:avLst/>
          </a:prstGeom>
        </p:spPr>
      </p:pic>
      <p:sp>
        <p:nvSpPr>
          <p:cNvPr id="16" name="Text Placeholder 15">
            <a:extLst>
              <a:ext uri="{FF2B5EF4-FFF2-40B4-BE49-F238E27FC236}">
                <a16:creationId xmlns:a16="http://schemas.microsoft.com/office/drawing/2014/main" id="{5367A049-D03D-996F-712B-13B72E722560}"/>
              </a:ext>
            </a:extLst>
          </p:cNvPr>
          <p:cNvSpPr>
            <a:spLocks noGrp="1"/>
          </p:cNvSpPr>
          <p:nvPr>
            <p:ph type="body" sz="quarter" idx="11" hasCustomPrompt="1"/>
          </p:nvPr>
        </p:nvSpPr>
        <p:spPr>
          <a:xfrm>
            <a:off x="9452649" y="552451"/>
            <a:ext cx="2520950" cy="3326609"/>
          </a:xfrm>
        </p:spPr>
        <p:txBody>
          <a:bodyPr/>
          <a:lstStyle>
            <a:lvl1pPr marL="0" indent="0" algn="ctr">
              <a:buFontTx/>
              <a:buNone/>
              <a:defRPr b="0" i="1">
                <a:solidFill>
                  <a:schemeClr val="bg1"/>
                </a:solidFill>
                <a:latin typeface="Crimson Pro Black" pitchFamily="2" charset="77"/>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GB"/>
              <a:t>“Quote can go here. Quote can go here. Quote can go here. Quote can go here. Quote can go here. Quote can go here.”</a:t>
            </a:r>
            <a:endParaRPr lang="en-US"/>
          </a:p>
        </p:txBody>
      </p:sp>
      <p:sp>
        <p:nvSpPr>
          <p:cNvPr id="18" name="Text Placeholder 17">
            <a:extLst>
              <a:ext uri="{FF2B5EF4-FFF2-40B4-BE49-F238E27FC236}">
                <a16:creationId xmlns:a16="http://schemas.microsoft.com/office/drawing/2014/main" id="{4334385D-06CE-5F7B-442A-CEADB34ABF1C}"/>
              </a:ext>
            </a:extLst>
          </p:cNvPr>
          <p:cNvSpPr>
            <a:spLocks noGrp="1"/>
          </p:cNvSpPr>
          <p:nvPr>
            <p:ph type="body" sz="quarter" idx="12" hasCustomPrompt="1"/>
          </p:nvPr>
        </p:nvSpPr>
        <p:spPr>
          <a:xfrm>
            <a:off x="9451975" y="3879850"/>
            <a:ext cx="2520950" cy="719138"/>
          </a:xfrm>
        </p:spPr>
        <p:txBody>
          <a:bodyPr>
            <a:noAutofit/>
          </a:bodyPr>
          <a:lstStyle>
            <a:lvl1pPr marL="0" indent="0" algn="ctr">
              <a:buFontTx/>
              <a:buNone/>
              <a:defRPr sz="1400" b="1" i="0">
                <a:solidFill>
                  <a:srgbClr val="D50032"/>
                </a:solidFill>
                <a:latin typeface="Source Sans Pro SemiBold" panose="020B0503030403020204" pitchFamily="34" charset="0"/>
              </a:defRPr>
            </a:lvl1pPr>
            <a:lvl2pPr marL="457200" indent="0">
              <a:buFontTx/>
              <a:buNone/>
              <a:defRPr sz="1600" b="0" i="0">
                <a:solidFill>
                  <a:schemeClr val="accent1"/>
                </a:solidFill>
                <a:latin typeface="Source Sans Pro" panose="020B0503030403020204" pitchFamily="34" charset="0"/>
              </a:defRPr>
            </a:lvl2pPr>
            <a:lvl3pPr marL="914400" indent="0">
              <a:buFontTx/>
              <a:buNone/>
              <a:defRPr sz="1600" b="0" i="0">
                <a:solidFill>
                  <a:schemeClr val="accent1"/>
                </a:solidFill>
                <a:latin typeface="Source Sans Pro" panose="020B0503030403020204" pitchFamily="34" charset="0"/>
              </a:defRPr>
            </a:lvl3pPr>
            <a:lvl4pPr marL="1371600" indent="0">
              <a:buFontTx/>
              <a:buNone/>
              <a:defRPr sz="1600" b="0" i="0">
                <a:solidFill>
                  <a:schemeClr val="accent1"/>
                </a:solidFill>
                <a:latin typeface="Source Sans Pro" panose="020B0503030403020204" pitchFamily="34" charset="0"/>
              </a:defRPr>
            </a:lvl4pPr>
            <a:lvl5pPr marL="1828800" indent="0">
              <a:buFontTx/>
              <a:buNone/>
              <a:defRPr sz="1600" b="0" i="0">
                <a:solidFill>
                  <a:schemeClr val="accent1"/>
                </a:solidFill>
                <a:latin typeface="Source Sans Pro" panose="020B0503030403020204" pitchFamily="34" charset="0"/>
              </a:defRPr>
            </a:lvl5pPr>
          </a:lstStyle>
          <a:p>
            <a:pPr lvl="0"/>
            <a:r>
              <a:rPr lang="en-GB"/>
              <a:t>Person’s Name  |  Title</a:t>
            </a:r>
            <a:endParaRPr lang="en-US"/>
          </a:p>
        </p:txBody>
      </p:sp>
    </p:spTree>
    <p:extLst>
      <p:ext uri="{BB962C8B-B14F-4D97-AF65-F5344CB8AC3E}">
        <p14:creationId xmlns:p14="http://schemas.microsoft.com/office/powerpoint/2010/main" val="332354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7" y="560817"/>
            <a:ext cx="11160125" cy="707896"/>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515938" y="1808784"/>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Source Sans Pro" panose="020B0503030403020204" pitchFamily="34" charset="77"/>
              </a:defRPr>
            </a:lvl1pPr>
          </a:lstStyle>
          <a:p>
            <a:fld id="{A323DFB8-0127-4643-8216-B6593D74A76C}" type="datetimeFigureOut">
              <a:rPr lang="en-GB" smtClean="0"/>
              <a:pPr/>
              <a:t>10/06/2026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Source Sans Pro" panose="020B0503030403020204" pitchFamily="34" charset="77"/>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panose="020B0503030403020204" pitchFamily="34" charset="77"/>
              </a:defRPr>
            </a:lvl1pPr>
          </a:lstStyle>
          <a:p>
            <a:fld id="{6CFC18F1-16E9-4069-A682-7E888F0DDC51}" type="slidenum">
              <a:rPr lang="en-GB" smtClean="0"/>
              <a:pPr/>
              <a:t>‹#›</a:t>
            </a:fld>
            <a:endParaRPr lang="en-GB"/>
          </a:p>
        </p:txBody>
      </p:sp>
    </p:spTree>
    <p:extLst>
      <p:ext uri="{BB962C8B-B14F-4D97-AF65-F5344CB8AC3E}">
        <p14:creationId xmlns:p14="http://schemas.microsoft.com/office/powerpoint/2010/main" val="3083081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Source Sans Pro Light" panose="020B04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55">
          <p15:clr>
            <a:srgbClr val="F26B43"/>
          </p15:clr>
        </p15:guide>
        <p15:guide id="5" orient="horz" pos="3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futurestudents@ed.ac.uk"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study.ed.ac.uk/admissions/policies-procedure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1561B-1C0E-83CF-6FDA-99FF68F0A0E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AC4D3C2-B709-E728-AA50-F4070303E382}"/>
              </a:ext>
            </a:extLst>
          </p:cNvPr>
          <p:cNvSpPr>
            <a:spLocks noGrp="1"/>
          </p:cNvSpPr>
          <p:nvPr>
            <p:ph type="ctrTitle"/>
          </p:nvPr>
        </p:nvSpPr>
        <p:spPr/>
        <p:txBody>
          <a:bodyPr/>
          <a:lstStyle/>
          <a:p>
            <a:r>
              <a:rPr lang="en-US" sz="4400" dirty="0">
                <a:latin typeface="Calibri" panose="020F0502020204030204" pitchFamily="34" charset="0"/>
                <a:ea typeface="Calibri" panose="020F0502020204030204" pitchFamily="34" charset="0"/>
                <a:cs typeface="Calibri" panose="020F0502020204030204" pitchFamily="34" charset="0"/>
              </a:rPr>
              <a:t>Admissions</a:t>
            </a:r>
            <a:br>
              <a:rPr lang="en-US" sz="4400" dirty="0">
                <a:latin typeface="Calibri" panose="020F0502020204030204" pitchFamily="34" charset="0"/>
                <a:ea typeface="Calibri" panose="020F0502020204030204" pitchFamily="34" charset="0"/>
                <a:cs typeface="Calibri" panose="020F0502020204030204" pitchFamily="34" charset="0"/>
              </a:rPr>
            </a:br>
            <a:r>
              <a:rPr lang="en-US" sz="4400" dirty="0">
                <a:latin typeface="Calibri" panose="020F0502020204030204" pitchFamily="34" charset="0"/>
                <a:ea typeface="Calibri" panose="020F0502020204030204" pitchFamily="34" charset="0"/>
                <a:cs typeface="Calibri" panose="020F0502020204030204" pitchFamily="34" charset="0"/>
              </a:rPr>
              <a:t>Agent Conference</a:t>
            </a:r>
            <a:br>
              <a:rPr lang="en-US" sz="4400" dirty="0">
                <a:latin typeface="Calibri" panose="020F0502020204030204" pitchFamily="34" charset="0"/>
                <a:ea typeface="Calibri" panose="020F0502020204030204" pitchFamily="34" charset="0"/>
                <a:cs typeface="Calibri" panose="020F0502020204030204" pitchFamily="34" charset="0"/>
              </a:rPr>
            </a:br>
            <a:r>
              <a:rPr lang="en-US" sz="4400" dirty="0">
                <a:latin typeface="Calibri" panose="020F0502020204030204" pitchFamily="34" charset="0"/>
                <a:ea typeface="Calibri" panose="020F0502020204030204" pitchFamily="34" charset="0"/>
                <a:cs typeface="Calibri" panose="020F0502020204030204" pitchFamily="34" charset="0"/>
              </a:rPr>
              <a:t>2026</a:t>
            </a:r>
            <a:br>
              <a:rPr lang="en-US" dirty="0">
                <a:latin typeface="Source Sans Pro Light"/>
                <a:ea typeface="Source Sans Pro Light"/>
                <a:cs typeface="Arial"/>
              </a:rPr>
            </a:br>
            <a:endParaRPr lang="en-US" sz="4000" dirty="0">
              <a:latin typeface="Source Sans Pro Light"/>
              <a:ea typeface="Source Sans Pro Light"/>
              <a:cs typeface="Arial"/>
            </a:endParaRPr>
          </a:p>
        </p:txBody>
      </p:sp>
      <p:sp>
        <p:nvSpPr>
          <p:cNvPr id="3" name="Text Placeholder 2">
            <a:extLst>
              <a:ext uri="{FF2B5EF4-FFF2-40B4-BE49-F238E27FC236}">
                <a16:creationId xmlns:a16="http://schemas.microsoft.com/office/drawing/2014/main" id="{99CCC8B2-119F-72E1-B8DA-72CA3D149DE6}"/>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20225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5442B-68F3-6C38-2EEC-51E920FBF5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CAFA724-AF9B-10E6-DB74-9ADC45FD6BCE}"/>
              </a:ext>
            </a:extLst>
          </p:cNvPr>
          <p:cNvSpPr>
            <a:spLocks noGrp="1"/>
          </p:cNvSpPr>
          <p:nvPr>
            <p:ph type="title"/>
          </p:nvPr>
        </p:nvSpPr>
        <p:spPr>
          <a:xfrm>
            <a:off x="335231" y="341010"/>
            <a:ext cx="11160125" cy="520636"/>
          </a:xfrm>
        </p:spPr>
        <p:txBody>
          <a:bodyPr>
            <a:normAutofit fontScale="90000"/>
          </a:bodyPr>
          <a:lstStyle/>
          <a:p>
            <a:r>
              <a:rPr lang="en-US" sz="3600" b="1" dirty="0">
                <a:solidFill>
                  <a:srgbClr val="0070C0"/>
                </a:solidFill>
                <a:latin typeface="Calibri" panose="020F0502020204030204" pitchFamily="34" charset="0"/>
                <a:ea typeface="Calibri" panose="020F0502020204030204" pitchFamily="34" charset="0"/>
                <a:cs typeface="Calibri" panose="020F0502020204030204" pitchFamily="34" charset="0"/>
              </a:rPr>
              <a:t>PGT Admissions </a:t>
            </a:r>
            <a:r>
              <a:rPr lang="en-US" sz="3600" dirty="0">
                <a:solidFill>
                  <a:srgbClr val="0070C0"/>
                </a:solidFill>
                <a:latin typeface="Calibri" panose="020F0502020204030204" pitchFamily="34" charset="0"/>
                <a:ea typeface="Calibri" panose="020F0502020204030204" pitchFamily="34" charset="0"/>
                <a:cs typeface="Calibri" panose="020F0502020204030204" pitchFamily="34" charset="0"/>
              </a:rPr>
              <a:t>| Post-application</a:t>
            </a:r>
            <a:br>
              <a:rPr lang="en-US" sz="3200" b="1" dirty="0">
                <a:latin typeface="Calibri" panose="020F0502020204030204" pitchFamily="34" charset="0"/>
                <a:ea typeface="Calibri" panose="020F0502020204030204" pitchFamily="34" charset="0"/>
                <a:cs typeface="Calibri" panose="020F0502020204030204" pitchFamily="34" charset="0"/>
              </a:rPr>
            </a:br>
            <a:br>
              <a:rPr lang="en-US" sz="2000" dirty="0">
                <a:latin typeface="Calibri" panose="020F0502020204030204" pitchFamily="34" charset="0"/>
                <a:ea typeface="Calibri" panose="020F0502020204030204" pitchFamily="34" charset="0"/>
                <a:cs typeface="Calibri" panose="020F0502020204030204" pitchFamily="34" charset="0"/>
              </a:rPr>
            </a:b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7" name="Content Placeholder 3">
            <a:extLst>
              <a:ext uri="{FF2B5EF4-FFF2-40B4-BE49-F238E27FC236}">
                <a16:creationId xmlns:a16="http://schemas.microsoft.com/office/drawing/2014/main" id="{3D311385-1530-47FA-949B-9FCE5610E6F6}"/>
              </a:ext>
            </a:extLst>
          </p:cNvPr>
          <p:cNvSpPr>
            <a:spLocks noGrp="1"/>
          </p:cNvSpPr>
          <p:nvPr>
            <p:ph idx="1"/>
          </p:nvPr>
        </p:nvSpPr>
        <p:spPr>
          <a:xfrm>
            <a:off x="335231" y="861646"/>
            <a:ext cx="11358538" cy="4835769"/>
          </a:xfrm>
        </p:spPr>
        <p:txBody>
          <a:bodyPr vert="horz" lIns="0" tIns="0" rIns="0" bIns="0" rtlCol="0" anchor="t">
            <a:noAutofit/>
          </a:bodyPr>
          <a:lstStyle/>
          <a:p>
            <a:pPr marL="0" fontAlgn="base">
              <a:lnSpc>
                <a:spcPct val="100000"/>
              </a:lnSpc>
              <a:spcBef>
                <a:spcPts val="600"/>
              </a:spcBef>
            </a:pPr>
            <a:r>
              <a:rPr lang="en-US" sz="1800" dirty="0">
                <a:solidFill>
                  <a:srgbClr val="041D41"/>
                </a:solidFill>
                <a:latin typeface="Calibri" panose="020F0502020204030204" pitchFamily="34" charset="0"/>
                <a:ea typeface="Calibri" panose="020F0502020204030204" pitchFamily="34" charset="0"/>
                <a:cs typeface="Calibri" panose="020F0502020204030204" pitchFamily="34" charset="0"/>
              </a:rPr>
              <a:t>Our aim is that applicants will hear from us within 6-8 weeks of application</a:t>
            </a:r>
          </a:p>
          <a:p>
            <a:pPr marL="0" fontAlgn="base">
              <a:lnSpc>
                <a:spcPct val="100000"/>
              </a:lnSpc>
              <a:spcBef>
                <a:spcPts val="600"/>
              </a:spcBef>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Recently adapted process to speed up turnaround times:</a:t>
            </a:r>
          </a:p>
          <a:p>
            <a:pPr marL="457200" lvl="2" fontAlgn="base">
              <a:lnSpc>
                <a:spcPct val="100000"/>
              </a:lnSpc>
              <a:spcBef>
                <a:spcPts val="600"/>
              </a:spcBef>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Removal of references (CAHSS College applications)</a:t>
            </a:r>
          </a:p>
          <a:p>
            <a:pPr marL="457200" lvl="2" fontAlgn="base">
              <a:lnSpc>
                <a:spcPct val="100000"/>
              </a:lnSpc>
              <a:spcBef>
                <a:spcPts val="600"/>
              </a:spcBef>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Fewer gathered fields (CAHSS College applications)</a:t>
            </a:r>
          </a:p>
          <a:p>
            <a:pPr marL="285750" marR="0" lvl="0" indent="-285750" algn="l" defTabSz="914400" rtl="0" eaLnBrk="1" fontAlgn="auto" latinLnBrk="0" hangingPunct="1">
              <a:lnSpc>
                <a:spcPct val="100000"/>
              </a:lnSpc>
              <a:spcBef>
                <a:spcPts val="600"/>
              </a:spcBef>
              <a:spcAft>
                <a:spcPts val="0"/>
              </a:spcAft>
              <a:buClr>
                <a:srgbClr val="CC0504"/>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041E41"/>
                </a:solidFill>
                <a:effectLst/>
                <a:uLnTx/>
                <a:uFillTx/>
                <a:latin typeface="Calibri" panose="020F0502020204030204" pitchFamily="34" charset="0"/>
                <a:ea typeface="Calibri" panose="020F0502020204030204" pitchFamily="34" charset="0"/>
                <a:cs typeface="Calibri" panose="020F0502020204030204" pitchFamily="34" charset="0"/>
              </a:rPr>
              <a:t>Decisions can take longer for a number of reasons, including:</a:t>
            </a:r>
            <a:endParaRPr kumimoji="0" lang="en-US" sz="1800" b="0" i="0" u="none" strike="noStrike" kern="1200" cap="none" spc="0" normalizeH="0" baseline="0" noProof="0" dirty="0">
              <a:ln>
                <a:noFill/>
              </a:ln>
              <a:solidFill>
                <a:srgbClr val="041E4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lvl="2" fontAlgn="base">
              <a:lnSpc>
                <a:spcPct val="100000"/>
              </a:lnSpc>
              <a:spcBef>
                <a:spcPts val="600"/>
              </a:spcBef>
            </a:pPr>
            <a:r>
              <a:rPr lang="en-US" sz="1800" dirty="0">
                <a:solidFill>
                  <a:srgbClr val="041D41"/>
                </a:solidFill>
                <a:latin typeface="Calibri" panose="020F0502020204030204" pitchFamily="34" charset="0"/>
                <a:ea typeface="Calibri" panose="020F0502020204030204" pitchFamily="34" charset="0"/>
                <a:cs typeface="Calibri" panose="020F0502020204030204" pitchFamily="34" charset="0"/>
              </a:rPr>
              <a:t>Interviews / portfolios</a:t>
            </a:r>
          </a:p>
          <a:p>
            <a:pPr marL="457200" lvl="2" fontAlgn="base">
              <a:lnSpc>
                <a:spcPct val="100000"/>
              </a:lnSpc>
              <a:spcBef>
                <a:spcPts val="600"/>
              </a:spcBef>
            </a:pPr>
            <a:r>
              <a:rPr lang="en-US" sz="1800" dirty="0">
                <a:solidFill>
                  <a:srgbClr val="041D41"/>
                </a:solidFill>
                <a:latin typeface="Calibri" panose="020F0502020204030204" pitchFamily="34" charset="0"/>
                <a:ea typeface="Calibri" panose="020F0502020204030204" pitchFamily="34" charset="0"/>
                <a:cs typeface="Calibri" panose="020F0502020204030204" pitchFamily="34" charset="0"/>
              </a:rPr>
              <a:t>Academic selection</a:t>
            </a:r>
          </a:p>
          <a:p>
            <a:pPr marL="457200" lvl="2" fontAlgn="base">
              <a:lnSpc>
                <a:spcPct val="100000"/>
              </a:lnSpc>
              <a:spcBef>
                <a:spcPts val="600"/>
              </a:spcBef>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Competitive programmes that have to wait to a gathered field deadline</a:t>
            </a:r>
          </a:p>
          <a:p>
            <a:pPr marL="457200" lvl="2" fontAlgn="base">
              <a:lnSpc>
                <a:spcPct val="100000"/>
              </a:lnSpc>
              <a:spcBef>
                <a:spcPts val="600"/>
              </a:spcBef>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Applicants not providing all the documentation requested at the same time as the application</a:t>
            </a:r>
          </a:p>
          <a:p>
            <a:pPr marL="457200" lvl="2" fontAlgn="base">
              <a:lnSpc>
                <a:spcPct val="100000"/>
              </a:lnSpc>
              <a:spcBef>
                <a:spcPts val="600"/>
              </a:spcBef>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Applicants not reading or responding to emails</a:t>
            </a:r>
          </a:p>
          <a:p>
            <a:pPr marL="0" lvl="0" indent="0">
              <a:spcBef>
                <a:spcPts val="600"/>
              </a:spcBef>
              <a:buNone/>
            </a:pPr>
            <a:endPar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endParaRPr>
          </a:p>
          <a:p>
            <a:pPr fontAlgn="base">
              <a:spcBef>
                <a:spcPts val="600"/>
              </a:spcBef>
            </a:pPr>
            <a:r>
              <a:rPr lang="en-GB" sz="1800" dirty="0">
                <a:effectLst/>
                <a:latin typeface="Calibri" panose="020F0502020204030204" pitchFamily="34" charset="0"/>
                <a:ea typeface="Calibri" panose="020F0502020204030204" pitchFamily="34" charset="0"/>
              </a:rPr>
              <a:t>CAHSS Overseas applications*, 2026 entry cycle, gathered field and rolling applicants are handled differently:</a:t>
            </a:r>
          </a:p>
          <a:p>
            <a:pPr marL="273050" indent="-273050" fontAlgn="base">
              <a:spcBef>
                <a:spcPts val="600"/>
              </a:spcBef>
              <a:buFont typeface="Wingdings" panose="05000000000000000000" pitchFamily="2" charset="2"/>
              <a:buChar char="Ø"/>
            </a:pPr>
            <a:r>
              <a:rPr lang="en-GB" sz="1800" dirty="0">
                <a:latin typeface="Calibri" panose="020F0502020204030204" pitchFamily="34" charset="0"/>
                <a:ea typeface="Calibri" panose="020F0502020204030204" pitchFamily="34" charset="0"/>
              </a:rPr>
              <a:t>B</a:t>
            </a:r>
            <a:r>
              <a:rPr lang="en-GB" sz="1800" dirty="0">
                <a:effectLst/>
                <a:latin typeface="Calibri" panose="020F0502020204030204" pitchFamily="34" charset="0"/>
                <a:ea typeface="Calibri" panose="020F0502020204030204" pitchFamily="34" charset="0"/>
              </a:rPr>
              <a:t>etween 73% and 93% of PGAO applicants receive offers within 6-8 weeks (up from 50%; 2025 entry cycle)</a:t>
            </a:r>
          </a:p>
          <a:p>
            <a:pPr marL="0" indent="0" fontAlgn="base">
              <a:spcBef>
                <a:spcPts val="600"/>
              </a:spcBef>
              <a:buNone/>
            </a:pPr>
            <a:r>
              <a:rPr lang="en-GB" sz="1200" dirty="0">
                <a:latin typeface="Calibri" panose="020F0502020204030204" pitchFamily="34" charset="0"/>
                <a:ea typeface="Calibri" panose="020F0502020204030204" pitchFamily="34" charset="0"/>
                <a:cs typeface="Calibri" panose="020F0502020204030204" pitchFamily="34" charset="0"/>
              </a:rPr>
              <a:t>* Not including portfolio, interview, application fee or selector programmes</a:t>
            </a:r>
          </a:p>
          <a:p>
            <a:pPr marL="0" indent="0" fontAlgn="base">
              <a:buNone/>
            </a:pP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fontAlgn="base">
              <a:buNone/>
            </a:pPr>
            <a:endParaRPr lang="en-GB" dirty="0">
              <a:solidFill>
                <a:schemeClr val="tx1">
                  <a:lumMod val="90000"/>
                  <a:lumOff val="10000"/>
                </a:schemeClr>
              </a:solidFill>
              <a:latin typeface="Source Sans Pro Light"/>
              <a:ea typeface="Source Sans Pro Light"/>
            </a:endParaRPr>
          </a:p>
        </p:txBody>
      </p:sp>
    </p:spTree>
    <p:extLst>
      <p:ext uri="{BB962C8B-B14F-4D97-AF65-F5344CB8AC3E}">
        <p14:creationId xmlns:p14="http://schemas.microsoft.com/office/powerpoint/2010/main" val="404803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5442B-68F3-6C38-2EEC-51E920FBF5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CAFA724-AF9B-10E6-DB74-9ADC45FD6BCE}"/>
              </a:ext>
            </a:extLst>
          </p:cNvPr>
          <p:cNvSpPr>
            <a:spLocks noGrp="1"/>
          </p:cNvSpPr>
          <p:nvPr>
            <p:ph type="title"/>
          </p:nvPr>
        </p:nvSpPr>
        <p:spPr>
          <a:xfrm>
            <a:off x="335231" y="349802"/>
            <a:ext cx="11160125" cy="388752"/>
          </a:xfrm>
        </p:spPr>
        <p:txBody>
          <a:bodyPr>
            <a:normAutofit fontScale="90000"/>
          </a:bodyPr>
          <a:lstStyle/>
          <a:p>
            <a:r>
              <a:rPr lang="en-US" sz="3600" b="1" dirty="0">
                <a:solidFill>
                  <a:srgbClr val="0070C0"/>
                </a:solidFill>
                <a:latin typeface="Calibri" panose="020F0502020204030204" pitchFamily="34" charset="0"/>
                <a:ea typeface="Calibri" panose="020F0502020204030204" pitchFamily="34" charset="0"/>
                <a:cs typeface="Calibri" panose="020F0502020204030204" pitchFamily="34" charset="0"/>
              </a:rPr>
              <a:t>Contact us</a:t>
            </a:r>
            <a:endParaRPr lang="en-US" sz="20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Content Placeholder 3">
            <a:extLst>
              <a:ext uri="{FF2B5EF4-FFF2-40B4-BE49-F238E27FC236}">
                <a16:creationId xmlns:a16="http://schemas.microsoft.com/office/drawing/2014/main" id="{3D311385-1530-47FA-949B-9FCE5610E6F6}"/>
              </a:ext>
            </a:extLst>
          </p:cNvPr>
          <p:cNvSpPr>
            <a:spLocks noGrp="1"/>
          </p:cNvSpPr>
          <p:nvPr>
            <p:ph idx="1"/>
          </p:nvPr>
        </p:nvSpPr>
        <p:spPr>
          <a:xfrm>
            <a:off x="2970896" y="1568479"/>
            <a:ext cx="6250208" cy="3721041"/>
          </a:xfrm>
        </p:spPr>
        <p:txBody>
          <a:bodyPr vert="horz" lIns="0" tIns="0" rIns="0" bIns="0" rtlCol="0" anchor="t">
            <a:noAutofit/>
          </a:bodyPr>
          <a:lstStyle/>
          <a:p>
            <a:pPr marL="0" indent="0" fontAlgn="base">
              <a:lnSpc>
                <a:spcPct val="100000"/>
              </a:lnSpc>
              <a:spcBef>
                <a:spcPts val="0"/>
              </a:spcBef>
              <a:buNone/>
            </a:pPr>
            <a:endParaRPr lang="en-GB" sz="1800" b="1" dirty="0">
              <a:solidFill>
                <a:srgbClr val="041D41"/>
              </a:solidFill>
              <a:latin typeface="Calibri" panose="020F0502020204030204" pitchFamily="34" charset="0"/>
              <a:ea typeface="Calibri" panose="020F0502020204030204" pitchFamily="34" charset="0"/>
              <a:cs typeface="Calibri" panose="020F0502020204030204" pitchFamily="34" charset="0"/>
            </a:endParaRPr>
          </a:p>
          <a:p>
            <a:pPr fontAlgn="base"/>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You may hear from us through other email addresses</a:t>
            </a:r>
          </a:p>
          <a:p>
            <a:pPr fontAlgn="base"/>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hlinkClick r:id="rId3"/>
              </a:rPr>
              <a:t>futurestudents@ed.ac.uk</a:t>
            </a:r>
            <a:endPar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endParaRPr>
          </a:p>
          <a:p>
            <a:pPr fontAlgn="base"/>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Restricted phone and live chat times</a:t>
            </a:r>
          </a:p>
          <a:p>
            <a:pPr fontAlgn="base">
              <a:lnSpc>
                <a:spcPct val="100000"/>
              </a:lnSpc>
              <a:spcBef>
                <a:spcPts val="0"/>
              </a:spcBef>
              <a:buFont typeface="Arial" panose="020B0604020202020204" pitchFamily="34" charset="0"/>
              <a:buChar char="•"/>
            </a:pPr>
            <a:endPar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endParaRPr>
          </a:p>
          <a:p>
            <a:pPr fontAlgn="base">
              <a:lnSpc>
                <a:spcPct val="100000"/>
              </a:lnSpc>
              <a:spcBef>
                <a:spcPts val="0"/>
              </a:spcBef>
              <a:buFont typeface="Arial" panose="020B0604020202020204" pitchFamily="34" charset="0"/>
              <a:buChar char="•"/>
            </a:pPr>
            <a:endPar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endParaRPr>
          </a:p>
          <a:p>
            <a:pPr fontAlgn="base"/>
            <a:endPar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endParaRPr>
          </a:p>
          <a:p>
            <a:pPr marL="0" indent="0" fontAlgn="base">
              <a:buNone/>
            </a:pPr>
            <a:endParaRPr lang="en-GB" sz="2400" dirty="0">
              <a:solidFill>
                <a:schemeClr val="tx1">
                  <a:lumMod val="90000"/>
                  <a:lumOff val="10000"/>
                </a:schemeClr>
              </a:solidFill>
              <a:latin typeface="Source Sans Pro Light"/>
              <a:ea typeface="Source Sans Pro Light"/>
            </a:endParaRPr>
          </a:p>
          <a:p>
            <a:pPr marL="0" indent="0" fontAlgn="base">
              <a:buNone/>
            </a:pPr>
            <a:endParaRPr lang="en-GB" dirty="0">
              <a:solidFill>
                <a:schemeClr val="tx1">
                  <a:lumMod val="90000"/>
                  <a:lumOff val="10000"/>
                </a:schemeClr>
              </a:solidFill>
              <a:latin typeface="Source Sans Pro Light"/>
              <a:ea typeface="Source Sans Pro Light"/>
            </a:endParaRPr>
          </a:p>
        </p:txBody>
      </p:sp>
    </p:spTree>
    <p:extLst>
      <p:ext uri="{BB962C8B-B14F-4D97-AF65-F5344CB8AC3E}">
        <p14:creationId xmlns:p14="http://schemas.microsoft.com/office/powerpoint/2010/main" val="81237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F209D516-742D-4342-BC8F-9E3A081E3A2D}"/>
              </a:ext>
            </a:extLst>
          </p:cNvPr>
          <p:cNvSpPr txBox="1">
            <a:spLocks/>
          </p:cNvSpPr>
          <p:nvPr/>
        </p:nvSpPr>
        <p:spPr>
          <a:xfrm>
            <a:off x="2630874" y="552585"/>
            <a:ext cx="6930243" cy="707896"/>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400" b="0" i="0" kern="1200">
                <a:solidFill>
                  <a:schemeClr val="bg1"/>
                </a:solidFill>
                <a:latin typeface="Source Sans Pro Light" panose="020B04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FFFFFF"/>
                </a:solidFill>
              </a:rPr>
              <a:t>Breakout Session One</a:t>
            </a:r>
            <a:endParaRPr kumimoji="0" lang="en-US" sz="4800" b="1" i="0" u="none" strike="noStrike" kern="1200" cap="none" spc="0" normalizeH="0" baseline="0" noProof="0" dirty="0">
              <a:ln>
                <a:noFill/>
              </a:ln>
              <a:solidFill>
                <a:srgbClr val="FFFFFF"/>
              </a:solidFill>
              <a:effectLst/>
              <a:uLnTx/>
              <a:uFillTx/>
              <a:latin typeface="Source Sans Pro Light" panose="020B0403030403020204" pitchFamily="34" charset="0"/>
              <a:ea typeface="+mj-ea"/>
              <a:cs typeface="+mj-cs"/>
            </a:endParaRPr>
          </a:p>
        </p:txBody>
      </p:sp>
      <p:sp>
        <p:nvSpPr>
          <p:cNvPr id="6" name="Title 6">
            <a:extLst>
              <a:ext uri="{FF2B5EF4-FFF2-40B4-BE49-F238E27FC236}">
                <a16:creationId xmlns:a16="http://schemas.microsoft.com/office/drawing/2014/main" id="{674FE5A9-2CDE-4BDD-8913-3AD8E6CF2A34}"/>
              </a:ext>
            </a:extLst>
          </p:cNvPr>
          <p:cNvSpPr txBox="1">
            <a:spLocks/>
          </p:cNvSpPr>
          <p:nvPr/>
        </p:nvSpPr>
        <p:spPr>
          <a:xfrm>
            <a:off x="584656" y="1670359"/>
            <a:ext cx="11022677" cy="70789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chemeClr val="bg1"/>
                </a:solidFill>
                <a:latin typeface="Source Sans Pro Light" panose="020B0403030403020204" pitchFamily="34" charset="0"/>
                <a:ea typeface="+mj-ea"/>
                <a:cs typeface="+mj-cs"/>
              </a:defRPr>
            </a:lvl1pPr>
          </a:lstStyle>
          <a:p>
            <a:pPr algn="ctr">
              <a:defRPr/>
            </a:pPr>
            <a:r>
              <a:rPr lang="en-GB" dirty="0"/>
              <a:t>UG Admissions – From Application to Offer</a:t>
            </a:r>
            <a:endParaRPr lang="en-US" dirty="0"/>
          </a:p>
          <a:p>
            <a:pPr marL="0" marR="0" lvl="0" indent="0" algn="ctr" defTabSz="914400" rtl="0" eaLnBrk="1" fontAlgn="auto" latinLnBrk="0" hangingPunct="1">
              <a:lnSpc>
                <a:spcPct val="90000"/>
              </a:lnSpc>
              <a:spcBef>
                <a:spcPct val="0"/>
              </a:spcBef>
              <a:spcAft>
                <a:spcPts val="0"/>
              </a:spcAft>
              <a:buClrTx/>
              <a:buSzTx/>
              <a:buFontTx/>
              <a:buNone/>
              <a:tabLst/>
              <a:defRPr/>
            </a:pPr>
            <a:endParaRPr lang="en-GB" sz="3600" b="1" dirty="0">
              <a:solidFill>
                <a:srgbClr val="FFFFFF"/>
              </a:solidFill>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srgbClr val="FFFFFF"/>
              </a:solidFill>
              <a:effectLst/>
              <a:uLnTx/>
              <a:uFillTx/>
              <a:latin typeface="Source Sans Pro Light" panose="020B0403030403020204" pitchFamily="34" charset="0"/>
              <a:ea typeface="+mj-ea"/>
              <a:cs typeface="+mj-cs"/>
            </a:endParaRPr>
          </a:p>
        </p:txBody>
      </p:sp>
      <p:sp>
        <p:nvSpPr>
          <p:cNvPr id="7" name="Title 6">
            <a:extLst>
              <a:ext uri="{FF2B5EF4-FFF2-40B4-BE49-F238E27FC236}">
                <a16:creationId xmlns:a16="http://schemas.microsoft.com/office/drawing/2014/main" id="{B359CD87-7DE7-4478-BC9F-9BD220539B75}"/>
              </a:ext>
            </a:extLst>
          </p:cNvPr>
          <p:cNvSpPr txBox="1">
            <a:spLocks/>
          </p:cNvSpPr>
          <p:nvPr/>
        </p:nvSpPr>
        <p:spPr>
          <a:xfrm>
            <a:off x="2917586" y="2784625"/>
            <a:ext cx="7214776" cy="161829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chemeClr val="bg1"/>
                </a:solidFill>
                <a:latin typeface="Source Sans Pro Light" panose="020B0403030403020204"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Source Sans Pro Light"/>
                <a:ea typeface="Source Sans Pro Light"/>
              </a:rPr>
              <a:t>Suggested topics include:</a:t>
            </a:r>
            <a:endParaRPr lang="en-GB" sz="3600" b="1" i="0" u="none" strike="noStrike" kern="1200" cap="none" spc="0" normalizeH="0" baseline="0" noProof="0" dirty="0">
              <a:ln>
                <a:noFill/>
              </a:ln>
              <a:solidFill>
                <a:srgbClr val="FFFFFF"/>
              </a:solidFill>
              <a:effectLst/>
              <a:uLnTx/>
              <a:uFillTx/>
              <a:latin typeface="Source Sans Pro Light"/>
              <a:ea typeface="Source Sans Pro Light"/>
            </a:endParaRPr>
          </a:p>
          <a:p>
            <a:pPr>
              <a:buFont typeface="Symbol" panose="020B0604020202020204" pitchFamily="34" charset="0"/>
              <a:buChar char="•"/>
              <a:defRPr/>
            </a:pPr>
            <a:r>
              <a:rPr lang="en-GB" sz="3600" dirty="0">
                <a:latin typeface="Source Sans Pro Light"/>
                <a:ea typeface="Source Sans Pro Light"/>
              </a:rPr>
              <a:t> How UG decisions are made </a:t>
            </a:r>
          </a:p>
          <a:p>
            <a:pPr>
              <a:buFont typeface="Symbol" panose="020B0604020202020204" pitchFamily="34" charset="0"/>
              <a:buChar char="•"/>
              <a:defRPr/>
            </a:pPr>
            <a:r>
              <a:rPr lang="en-GB" sz="3600" dirty="0">
                <a:latin typeface="Source Sans Pro Light"/>
                <a:ea typeface="Source Sans Pro Light"/>
              </a:rPr>
              <a:t> What leads to offers or rejections </a:t>
            </a:r>
          </a:p>
          <a:p>
            <a:pPr>
              <a:buFont typeface="Symbol" panose="020B0604020202020204" pitchFamily="34" charset="0"/>
              <a:buChar char="•"/>
              <a:defRPr/>
            </a:pPr>
            <a:r>
              <a:rPr lang="en-GB" sz="3600" dirty="0">
                <a:latin typeface="Source Sans Pro Light"/>
                <a:ea typeface="Source Sans Pro Light"/>
              </a:rPr>
              <a:t> Common causes of delays </a:t>
            </a:r>
          </a:p>
          <a:p>
            <a:pPr>
              <a:buFont typeface="Symbol" panose="020B0604020202020204" pitchFamily="34" charset="0"/>
              <a:buChar char="•"/>
              <a:defRPr/>
            </a:pPr>
            <a:r>
              <a:rPr lang="en-GB" sz="3600" dirty="0">
                <a:latin typeface="Source Sans Pro Light"/>
                <a:ea typeface="Source Sans Pro Light"/>
              </a:rPr>
              <a:t> Impact of application volume </a:t>
            </a:r>
            <a:endParaRPr lang="en-GB" sz="3600" dirty="0">
              <a:solidFill>
                <a:srgbClr val="FFFFFF"/>
              </a:solidFill>
              <a:highlight>
                <a:srgbClr val="C6C6C6"/>
              </a:highlight>
              <a:latin typeface="Source Sans Pro Light"/>
              <a:ea typeface="Source Sans Pro Light"/>
              <a:cs typeface="Times New Roman"/>
            </a:endParaRPr>
          </a:p>
          <a:p>
            <a:pPr marL="457200" marR="0" lvl="0" indent="-457200" defTabSz="914400">
              <a:lnSpc>
                <a:spcPct val="90000"/>
              </a:lnSpc>
              <a:spcBef>
                <a:spcPct val="0"/>
              </a:spcBef>
              <a:spcAft>
                <a:spcPts val="0"/>
              </a:spcAft>
              <a:buClrTx/>
              <a:buSzTx/>
              <a:buFont typeface="Arial" panose="020B0604020202020204" pitchFamily="34" charset="0"/>
              <a:buChar char="•"/>
              <a:tabLst/>
              <a:defRPr/>
            </a:pPr>
            <a:endParaRPr lang="en-GB" sz="3000" b="1" i="0" u="none" strike="noStrike" kern="1200" cap="none" spc="0" normalizeH="0" baseline="0" noProof="0" dirty="0">
              <a:ln>
                <a:noFill/>
              </a:ln>
              <a:solidFill>
                <a:srgbClr val="FFFFFF"/>
              </a:solidFill>
              <a:effectLst/>
              <a:uLnTx/>
              <a:uFillTx/>
              <a:latin typeface="Source Sans Pro Light" panose="020B0403030403020204" pitchFamily="34" charset="0"/>
              <a:ea typeface="Source Sans Pro Light"/>
            </a:endParaRPr>
          </a:p>
        </p:txBody>
      </p:sp>
    </p:spTree>
    <p:extLst>
      <p:ext uri="{BB962C8B-B14F-4D97-AF65-F5344CB8AC3E}">
        <p14:creationId xmlns:p14="http://schemas.microsoft.com/office/powerpoint/2010/main" val="176078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13ED6-EEA1-F9C6-09A9-84E2DDC2CA17}"/>
            </a:ext>
          </a:extLst>
        </p:cNvPr>
        <p:cNvGrpSpPr/>
        <p:nvPr/>
      </p:nvGrpSpPr>
      <p:grpSpPr>
        <a:xfrm>
          <a:off x="0" y="0"/>
          <a:ext cx="0" cy="0"/>
          <a:chOff x="0" y="0"/>
          <a:chExt cx="0" cy="0"/>
        </a:xfrm>
      </p:grpSpPr>
      <p:sp>
        <p:nvSpPr>
          <p:cNvPr id="5" name="Title 6">
            <a:extLst>
              <a:ext uri="{FF2B5EF4-FFF2-40B4-BE49-F238E27FC236}">
                <a16:creationId xmlns:a16="http://schemas.microsoft.com/office/drawing/2014/main" id="{AD9B4694-3CD9-4421-5645-28F650A69992}"/>
              </a:ext>
            </a:extLst>
          </p:cNvPr>
          <p:cNvSpPr txBox="1">
            <a:spLocks/>
          </p:cNvSpPr>
          <p:nvPr/>
        </p:nvSpPr>
        <p:spPr>
          <a:xfrm>
            <a:off x="2630874" y="552585"/>
            <a:ext cx="6930243" cy="707896"/>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400" b="0" i="0" kern="1200">
                <a:solidFill>
                  <a:schemeClr val="bg1"/>
                </a:solidFill>
                <a:latin typeface="Source Sans Pro Light" panose="020B04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a:solidFill>
                  <a:srgbClr val="FFFFFF"/>
                </a:solidFill>
                <a:latin typeface="Source Sans Pro Light"/>
                <a:ea typeface="Source Sans Pro Light"/>
              </a:rPr>
              <a:t>Breakout Session Two</a:t>
            </a:r>
            <a:endParaRPr kumimoji="0" lang="en-US" sz="4800" b="1" i="0" u="none" strike="noStrike" kern="1200" cap="none" spc="0" normalizeH="0" baseline="0" noProof="0" dirty="0">
              <a:ln>
                <a:noFill/>
              </a:ln>
              <a:solidFill>
                <a:srgbClr val="FFFFFF"/>
              </a:solidFill>
              <a:effectLst/>
              <a:uLnTx/>
              <a:uFillTx/>
              <a:latin typeface="Source Sans Pro Light" panose="020B0403030403020204" pitchFamily="34" charset="0"/>
              <a:ea typeface="+mj-ea"/>
              <a:cs typeface="+mj-cs"/>
            </a:endParaRPr>
          </a:p>
        </p:txBody>
      </p:sp>
      <p:sp>
        <p:nvSpPr>
          <p:cNvPr id="6" name="Title 6">
            <a:extLst>
              <a:ext uri="{FF2B5EF4-FFF2-40B4-BE49-F238E27FC236}">
                <a16:creationId xmlns:a16="http://schemas.microsoft.com/office/drawing/2014/main" id="{F2BF5254-2CA4-6D71-C646-7590E895A8C6}"/>
              </a:ext>
            </a:extLst>
          </p:cNvPr>
          <p:cNvSpPr txBox="1">
            <a:spLocks/>
          </p:cNvSpPr>
          <p:nvPr/>
        </p:nvSpPr>
        <p:spPr>
          <a:xfrm>
            <a:off x="584656" y="1670359"/>
            <a:ext cx="11022677" cy="70789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chemeClr val="bg1"/>
                </a:solidFill>
                <a:latin typeface="Source Sans Pro Light" panose="020B0403030403020204" pitchFamily="34" charset="0"/>
                <a:ea typeface="+mj-ea"/>
                <a:cs typeface="+mj-cs"/>
              </a:defRPr>
            </a:lvl1pPr>
          </a:lstStyle>
          <a:p>
            <a:pPr algn="ctr">
              <a:defRPr/>
            </a:pPr>
            <a:r>
              <a:rPr lang="en-GB"/>
              <a:t>PG Admissions – What Drives Decisions</a:t>
            </a:r>
            <a:endParaRPr lang="en-US"/>
          </a:p>
          <a:p>
            <a:pPr marL="0" marR="0" lvl="0" indent="0" algn="ctr" defTabSz="914400" rtl="0" eaLnBrk="1" fontAlgn="auto" latinLnBrk="0" hangingPunct="1">
              <a:lnSpc>
                <a:spcPct val="90000"/>
              </a:lnSpc>
              <a:spcBef>
                <a:spcPct val="0"/>
              </a:spcBef>
              <a:spcAft>
                <a:spcPts val="0"/>
              </a:spcAft>
              <a:buClrTx/>
              <a:buSzTx/>
              <a:buFontTx/>
              <a:buNone/>
              <a:tabLst/>
              <a:defRPr/>
            </a:pPr>
            <a:endParaRPr lang="en-GB" sz="3600" b="1" dirty="0">
              <a:solidFill>
                <a:srgbClr val="FFFFFF"/>
              </a:solidFill>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srgbClr val="FFFFFF"/>
              </a:solidFill>
              <a:effectLst/>
              <a:uLnTx/>
              <a:uFillTx/>
              <a:latin typeface="Source Sans Pro Light" panose="020B0403030403020204" pitchFamily="34" charset="0"/>
              <a:ea typeface="+mj-ea"/>
              <a:cs typeface="+mj-cs"/>
            </a:endParaRPr>
          </a:p>
        </p:txBody>
      </p:sp>
      <p:sp>
        <p:nvSpPr>
          <p:cNvPr id="7" name="Title 6">
            <a:extLst>
              <a:ext uri="{FF2B5EF4-FFF2-40B4-BE49-F238E27FC236}">
                <a16:creationId xmlns:a16="http://schemas.microsoft.com/office/drawing/2014/main" id="{8BBE726F-712F-A2C9-1FBD-87622726F07A}"/>
              </a:ext>
            </a:extLst>
          </p:cNvPr>
          <p:cNvSpPr txBox="1">
            <a:spLocks/>
          </p:cNvSpPr>
          <p:nvPr/>
        </p:nvSpPr>
        <p:spPr>
          <a:xfrm>
            <a:off x="1054920" y="2620936"/>
            <a:ext cx="10979619" cy="161829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chemeClr val="bg1"/>
                </a:solidFill>
                <a:latin typeface="Source Sans Pro Light" panose="020B0403030403020204"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Source Sans Pro Light"/>
                <a:ea typeface="Source Sans Pro Light"/>
              </a:rPr>
              <a:t>Suggested topics include:</a:t>
            </a:r>
            <a:endParaRPr lang="en-GB" sz="3600" b="1" i="0" u="none" strike="noStrike" kern="1200" cap="none" spc="0" normalizeH="0" baseline="0" noProof="0" dirty="0">
              <a:ln>
                <a:noFill/>
              </a:ln>
              <a:solidFill>
                <a:srgbClr val="FFFFFF"/>
              </a:solidFill>
              <a:effectLst/>
              <a:uLnTx/>
              <a:uFillTx/>
              <a:latin typeface="Source Sans Pro Light"/>
              <a:ea typeface="Source Sans Pro Light"/>
            </a:endParaRPr>
          </a:p>
          <a:p>
            <a:pPr>
              <a:buFont typeface="Symbol" panose="020B0604020202020204" pitchFamily="34" charset="0"/>
              <a:buChar char="•"/>
              <a:defRPr/>
            </a:pPr>
            <a:r>
              <a:rPr lang="en-GB" sz="3600" dirty="0">
                <a:latin typeface="Source Sans Pro Light"/>
                <a:ea typeface="Source Sans Pro Light"/>
              </a:rPr>
              <a:t> Academic vs professional experience weighting </a:t>
            </a:r>
          </a:p>
          <a:p>
            <a:pPr>
              <a:buFont typeface="Symbol" panose="020B0604020202020204" pitchFamily="34" charset="0"/>
              <a:buChar char="•"/>
              <a:defRPr/>
            </a:pPr>
            <a:r>
              <a:rPr lang="en-GB" sz="3600" dirty="0">
                <a:latin typeface="Source Sans Pro Light"/>
                <a:ea typeface="Source Sans Pro Light"/>
              </a:rPr>
              <a:t> Role of personal statements, references, and CVs </a:t>
            </a:r>
          </a:p>
          <a:p>
            <a:pPr>
              <a:buFont typeface="Symbol" panose="020B0604020202020204" pitchFamily="34" charset="0"/>
              <a:buChar char="•"/>
              <a:defRPr/>
            </a:pPr>
            <a:r>
              <a:rPr lang="en-GB" sz="3600" dirty="0">
                <a:latin typeface="Source Sans Pro Light"/>
                <a:ea typeface="Source Sans Pro Light"/>
              </a:rPr>
              <a:t> Variability in timelines </a:t>
            </a:r>
          </a:p>
          <a:p>
            <a:pPr>
              <a:buFont typeface="Symbol" panose="020B0604020202020204" pitchFamily="34" charset="0"/>
              <a:buChar char="•"/>
              <a:defRPr/>
            </a:pPr>
            <a:r>
              <a:rPr lang="en-GB" sz="3600" dirty="0">
                <a:latin typeface="Source Sans Pro Light"/>
                <a:ea typeface="Source Sans Pro Light"/>
              </a:rPr>
              <a:t> Deposits, financial guarantees and extension requests </a:t>
            </a:r>
            <a:endParaRPr lang="en-GB" sz="3600" dirty="0">
              <a:highlight>
                <a:srgbClr val="C6C6C6"/>
              </a:highlight>
              <a:latin typeface="Source Sans Pro Light"/>
              <a:ea typeface="Source Sans Pro Light"/>
              <a:cs typeface="Times New Roman"/>
            </a:endParaRPr>
          </a:p>
          <a:p>
            <a:pPr>
              <a:buFont typeface="Symbol" panose="020B0604020202020204" pitchFamily="34" charset="0"/>
              <a:buChar char="•"/>
              <a:defRPr/>
            </a:pPr>
            <a:endParaRPr lang="en-GB" sz="3600" dirty="0">
              <a:solidFill>
                <a:srgbClr val="FFFFFF"/>
              </a:solidFill>
              <a:latin typeface="Source Sans Pro Light"/>
              <a:ea typeface="Source Sans Pro Light"/>
              <a:cs typeface="Times New Roman"/>
            </a:endParaRPr>
          </a:p>
          <a:p>
            <a:pPr marL="457200" marR="0" lvl="0" indent="-457200" defTabSz="914400">
              <a:lnSpc>
                <a:spcPct val="90000"/>
              </a:lnSpc>
              <a:spcBef>
                <a:spcPct val="0"/>
              </a:spcBef>
              <a:spcAft>
                <a:spcPts val="0"/>
              </a:spcAft>
              <a:buClrTx/>
              <a:buSzTx/>
              <a:buFont typeface="Arial" panose="020B0604020202020204" pitchFamily="34" charset="0"/>
              <a:buChar char="•"/>
              <a:tabLst/>
              <a:defRPr/>
            </a:pPr>
            <a:endParaRPr lang="en-GB" sz="3000" b="1" i="0" u="none" strike="noStrike" kern="1200" cap="none" spc="0" normalizeH="0" baseline="0" noProof="0" dirty="0">
              <a:ln>
                <a:noFill/>
              </a:ln>
              <a:solidFill>
                <a:srgbClr val="FFFFFF"/>
              </a:solidFill>
              <a:effectLst/>
              <a:uLnTx/>
              <a:uFillTx/>
              <a:latin typeface="Source Sans Pro Light" panose="020B0403030403020204" pitchFamily="34" charset="0"/>
              <a:ea typeface="Source Sans Pro Light"/>
            </a:endParaRPr>
          </a:p>
        </p:txBody>
      </p:sp>
    </p:spTree>
    <p:extLst>
      <p:ext uri="{BB962C8B-B14F-4D97-AF65-F5344CB8AC3E}">
        <p14:creationId xmlns:p14="http://schemas.microsoft.com/office/powerpoint/2010/main" val="20248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8DDE2-FF85-CB5E-B79D-724F79158F9F}"/>
            </a:ext>
          </a:extLst>
        </p:cNvPr>
        <p:cNvGrpSpPr/>
        <p:nvPr/>
      </p:nvGrpSpPr>
      <p:grpSpPr>
        <a:xfrm>
          <a:off x="0" y="0"/>
          <a:ext cx="0" cy="0"/>
          <a:chOff x="0" y="0"/>
          <a:chExt cx="0" cy="0"/>
        </a:xfrm>
      </p:grpSpPr>
      <p:sp>
        <p:nvSpPr>
          <p:cNvPr id="5" name="Title 6">
            <a:extLst>
              <a:ext uri="{FF2B5EF4-FFF2-40B4-BE49-F238E27FC236}">
                <a16:creationId xmlns:a16="http://schemas.microsoft.com/office/drawing/2014/main" id="{9FA3421D-0C7B-A9AC-DC80-4E9F71C1DF4F}"/>
              </a:ext>
            </a:extLst>
          </p:cNvPr>
          <p:cNvSpPr txBox="1">
            <a:spLocks/>
          </p:cNvSpPr>
          <p:nvPr/>
        </p:nvSpPr>
        <p:spPr>
          <a:xfrm>
            <a:off x="2630874" y="355029"/>
            <a:ext cx="6930243" cy="707896"/>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400" b="0" i="0" kern="1200">
                <a:solidFill>
                  <a:schemeClr val="bg1"/>
                </a:solidFill>
                <a:latin typeface="Source Sans Pro Light" panose="020B04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a:solidFill>
                  <a:srgbClr val="FFFFFF"/>
                </a:solidFill>
                <a:latin typeface="Source Sans Pro Light"/>
                <a:ea typeface="Source Sans Pro Light"/>
              </a:rPr>
              <a:t>Breakout Session Three</a:t>
            </a:r>
            <a:endParaRPr kumimoji="0" lang="en-US" sz="4800" b="1" i="0" u="none" strike="noStrike" kern="1200" cap="none" spc="0" normalizeH="0" baseline="0" noProof="0" dirty="0">
              <a:ln>
                <a:noFill/>
              </a:ln>
              <a:solidFill>
                <a:srgbClr val="FFFFFF"/>
              </a:solidFill>
              <a:effectLst/>
              <a:uLnTx/>
              <a:uFillTx/>
              <a:latin typeface="Source Sans Pro Light" panose="020B0403030403020204" pitchFamily="34" charset="0"/>
              <a:ea typeface="+mj-ea"/>
              <a:cs typeface="+mj-cs"/>
            </a:endParaRPr>
          </a:p>
        </p:txBody>
      </p:sp>
      <p:sp>
        <p:nvSpPr>
          <p:cNvPr id="6" name="Title 6">
            <a:extLst>
              <a:ext uri="{FF2B5EF4-FFF2-40B4-BE49-F238E27FC236}">
                <a16:creationId xmlns:a16="http://schemas.microsoft.com/office/drawing/2014/main" id="{BB894E59-CBE3-4625-F789-21B32A8BEA77}"/>
              </a:ext>
            </a:extLst>
          </p:cNvPr>
          <p:cNvSpPr txBox="1">
            <a:spLocks/>
          </p:cNvSpPr>
          <p:nvPr/>
        </p:nvSpPr>
        <p:spPr>
          <a:xfrm>
            <a:off x="584656" y="1162359"/>
            <a:ext cx="11022677" cy="70789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chemeClr val="bg1"/>
                </a:solidFill>
                <a:latin typeface="Source Sans Pro Light" panose="020B0403030403020204" pitchFamily="34" charset="0"/>
                <a:ea typeface="+mj-ea"/>
                <a:cs typeface="+mj-cs"/>
              </a:defRPr>
            </a:lvl1pPr>
          </a:lstStyle>
          <a:p>
            <a:pPr algn="ctr">
              <a:defRPr/>
            </a:pPr>
            <a:r>
              <a:rPr lang="en-GB"/>
              <a:t>Entry Requirements &amp; Managing Expectations</a:t>
            </a:r>
            <a:endParaRPr lang="en-US"/>
          </a:p>
          <a:p>
            <a:pPr marL="0" marR="0" lvl="0" indent="0" algn="ctr" defTabSz="914400" rtl="0" eaLnBrk="1" fontAlgn="auto" latinLnBrk="0" hangingPunct="1">
              <a:lnSpc>
                <a:spcPct val="90000"/>
              </a:lnSpc>
              <a:spcBef>
                <a:spcPct val="0"/>
              </a:spcBef>
              <a:spcAft>
                <a:spcPts val="0"/>
              </a:spcAft>
              <a:buClrTx/>
              <a:buSzTx/>
              <a:buFontTx/>
              <a:buNone/>
              <a:tabLst/>
              <a:defRPr/>
            </a:pPr>
            <a:endParaRPr lang="en-GB" sz="3600" b="1" dirty="0">
              <a:solidFill>
                <a:srgbClr val="FFFFFF"/>
              </a:solidFill>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srgbClr val="FFFFFF"/>
              </a:solidFill>
              <a:effectLst/>
              <a:uLnTx/>
              <a:uFillTx/>
              <a:latin typeface="Source Sans Pro Light" panose="020B0403030403020204" pitchFamily="34" charset="0"/>
              <a:ea typeface="+mj-ea"/>
              <a:cs typeface="+mj-cs"/>
            </a:endParaRPr>
          </a:p>
        </p:txBody>
      </p:sp>
      <p:sp>
        <p:nvSpPr>
          <p:cNvPr id="7" name="Title 6">
            <a:extLst>
              <a:ext uri="{FF2B5EF4-FFF2-40B4-BE49-F238E27FC236}">
                <a16:creationId xmlns:a16="http://schemas.microsoft.com/office/drawing/2014/main" id="{D27B988D-DD3E-767F-5877-C11E863883C9}"/>
              </a:ext>
            </a:extLst>
          </p:cNvPr>
          <p:cNvSpPr txBox="1">
            <a:spLocks/>
          </p:cNvSpPr>
          <p:nvPr/>
        </p:nvSpPr>
        <p:spPr>
          <a:xfrm>
            <a:off x="1297631" y="2067780"/>
            <a:ext cx="10979619" cy="161829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chemeClr val="bg1"/>
                </a:solidFill>
                <a:latin typeface="Source Sans Pro Light" panose="020B0403030403020204"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3200" i="0" u="none" strike="noStrike" kern="1200" cap="none" spc="0" normalizeH="0" baseline="0" noProof="0" dirty="0">
                <a:ln>
                  <a:noFill/>
                </a:ln>
                <a:solidFill>
                  <a:srgbClr val="FFFFFF"/>
                </a:solidFill>
                <a:effectLst/>
                <a:uLnTx/>
                <a:uFillTx/>
                <a:latin typeface="Source Sans Pro Light"/>
                <a:ea typeface="Source Sans Pro Light"/>
              </a:rPr>
              <a:t>Suggested topics include:</a:t>
            </a:r>
            <a:endParaRPr lang="en-GB" sz="3200" i="0" u="none" strike="noStrike" kern="1200" cap="none" spc="0" normalizeH="0" baseline="0" noProof="0" dirty="0">
              <a:ln>
                <a:noFill/>
              </a:ln>
              <a:solidFill>
                <a:srgbClr val="FFFFFF"/>
              </a:solidFill>
              <a:effectLst/>
              <a:uLnTx/>
              <a:uFillTx/>
              <a:latin typeface="Source Sans Pro Light"/>
              <a:ea typeface="Source Sans Pro Light"/>
            </a:endParaRPr>
          </a:p>
          <a:p>
            <a:pPr marL="457200" indent="-457200">
              <a:buFont typeface="Arial"/>
              <a:buChar char="•"/>
              <a:defRPr/>
            </a:pPr>
            <a:r>
              <a:rPr lang="en-GB" sz="3200" dirty="0">
                <a:latin typeface="Source Sans Pro Light"/>
                <a:ea typeface="Source Sans Pro Light"/>
              </a:rPr>
              <a:t> Grade equivalencies and common misunderstandings </a:t>
            </a:r>
          </a:p>
          <a:p>
            <a:pPr marL="457200" indent="-457200">
              <a:buFont typeface="Arial"/>
              <a:buChar char="•"/>
              <a:defRPr/>
            </a:pPr>
            <a:r>
              <a:rPr lang="en-GB" sz="3200" dirty="0">
                <a:latin typeface="Source Sans Pro Light"/>
                <a:ea typeface="Source Sans Pro Light"/>
              </a:rPr>
              <a:t> Minimum vs typical entry requirements  </a:t>
            </a:r>
          </a:p>
          <a:p>
            <a:pPr marL="457200" indent="-457200">
              <a:buFont typeface="Arial"/>
              <a:buChar char="•"/>
              <a:defRPr/>
            </a:pPr>
            <a:r>
              <a:rPr lang="en-GB" sz="3200" dirty="0">
                <a:latin typeface="Source Sans Pro Light"/>
                <a:ea typeface="Source Sans Pro Light"/>
              </a:rPr>
              <a:t> What happens if conditions are narrowly missed </a:t>
            </a:r>
          </a:p>
          <a:p>
            <a:pPr marL="457200" indent="-457200">
              <a:buFont typeface="Arial"/>
              <a:buChar char="•"/>
              <a:defRPr/>
            </a:pPr>
            <a:r>
              <a:rPr lang="en-GB" sz="3200" dirty="0">
                <a:latin typeface="Source Sans Pro Light"/>
                <a:ea typeface="Source Sans Pro Light"/>
              </a:rPr>
              <a:t> Handling uncertainty and setting realistic expectations </a:t>
            </a:r>
          </a:p>
          <a:p>
            <a:pPr marL="457200" indent="-457200">
              <a:buFont typeface="Arial"/>
              <a:buChar char="•"/>
              <a:defRPr/>
            </a:pPr>
            <a:r>
              <a:rPr lang="en-GB" sz="3200" dirty="0">
                <a:latin typeface="Source Sans Pro Light"/>
                <a:ea typeface="Source Sans Pro Light"/>
              </a:rPr>
              <a:t> Subject-specific requirements (e.g. portfolios, written work) </a:t>
            </a:r>
            <a:endParaRPr lang="en-GB" sz="3200" dirty="0">
              <a:highlight>
                <a:srgbClr val="C6C6C6"/>
              </a:highlight>
              <a:latin typeface="Source Sans Pro Light"/>
              <a:ea typeface="Source Sans Pro Light"/>
              <a:cs typeface="Times New Roman"/>
            </a:endParaRPr>
          </a:p>
          <a:p>
            <a:pPr>
              <a:buFont typeface="Arial" panose="020B0604020202020204" pitchFamily="34" charset="0"/>
              <a:buChar char="•"/>
              <a:defRPr/>
            </a:pPr>
            <a:endParaRPr lang="en-GB" sz="3600" dirty="0">
              <a:latin typeface="Source Sans Pro Light"/>
              <a:ea typeface="Source Sans Pro Light"/>
              <a:cs typeface="Times New Roman"/>
            </a:endParaRPr>
          </a:p>
          <a:p>
            <a:pPr>
              <a:buFont typeface="Arial" panose="020B0604020202020204" pitchFamily="34" charset="0"/>
              <a:buChar char="•"/>
              <a:defRPr/>
            </a:pPr>
            <a:endParaRPr lang="en-GB" sz="3600" dirty="0">
              <a:solidFill>
                <a:srgbClr val="FFFFFF"/>
              </a:solidFill>
              <a:latin typeface="Source Sans Pro Light"/>
              <a:ea typeface="Source Sans Pro Light"/>
              <a:cs typeface="Times New Roman"/>
            </a:endParaRPr>
          </a:p>
          <a:p>
            <a:pPr marL="457200" marR="0" lvl="0" indent="-457200" defTabSz="914400">
              <a:lnSpc>
                <a:spcPct val="90000"/>
              </a:lnSpc>
              <a:spcBef>
                <a:spcPct val="0"/>
              </a:spcBef>
              <a:spcAft>
                <a:spcPts val="0"/>
              </a:spcAft>
              <a:buClrTx/>
              <a:buSzTx/>
              <a:buFont typeface="Arial" panose="020B0604020202020204" pitchFamily="34" charset="0"/>
              <a:buChar char="•"/>
              <a:tabLst/>
              <a:defRPr/>
            </a:pPr>
            <a:endParaRPr lang="en-GB" sz="3000" b="1" i="0" u="none" strike="noStrike" kern="1200" cap="none" spc="0" normalizeH="0" baseline="0" noProof="0" dirty="0">
              <a:ln>
                <a:noFill/>
              </a:ln>
              <a:solidFill>
                <a:srgbClr val="FFFFFF"/>
              </a:solidFill>
              <a:effectLst/>
              <a:uLnTx/>
              <a:uFillTx/>
              <a:latin typeface="Source Sans Pro Light" panose="020B0403030403020204" pitchFamily="34" charset="0"/>
              <a:ea typeface="Source Sans Pro Light"/>
            </a:endParaRPr>
          </a:p>
        </p:txBody>
      </p:sp>
    </p:spTree>
    <p:extLst>
      <p:ext uri="{BB962C8B-B14F-4D97-AF65-F5344CB8AC3E}">
        <p14:creationId xmlns:p14="http://schemas.microsoft.com/office/powerpoint/2010/main" val="418082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BB287-FFED-BDED-62D8-013B6C178C71}"/>
            </a:ext>
          </a:extLst>
        </p:cNvPr>
        <p:cNvGrpSpPr/>
        <p:nvPr/>
      </p:nvGrpSpPr>
      <p:grpSpPr>
        <a:xfrm>
          <a:off x="0" y="0"/>
          <a:ext cx="0" cy="0"/>
          <a:chOff x="0" y="0"/>
          <a:chExt cx="0" cy="0"/>
        </a:xfrm>
      </p:grpSpPr>
      <p:sp>
        <p:nvSpPr>
          <p:cNvPr id="5" name="Title 6">
            <a:extLst>
              <a:ext uri="{FF2B5EF4-FFF2-40B4-BE49-F238E27FC236}">
                <a16:creationId xmlns:a16="http://schemas.microsoft.com/office/drawing/2014/main" id="{856B4F2D-CD95-A7DD-B5B8-608F06945F6F}"/>
              </a:ext>
            </a:extLst>
          </p:cNvPr>
          <p:cNvSpPr txBox="1">
            <a:spLocks/>
          </p:cNvSpPr>
          <p:nvPr/>
        </p:nvSpPr>
        <p:spPr>
          <a:xfrm>
            <a:off x="2194560" y="2265305"/>
            <a:ext cx="7515147" cy="1618297"/>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400" b="0" i="0" kern="1200">
                <a:solidFill>
                  <a:schemeClr val="bg1"/>
                </a:solidFill>
                <a:latin typeface="Source Sans Pro Light" panose="020B04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7200" b="1" dirty="0">
                <a:solidFill>
                  <a:srgbClr val="FFFFFF"/>
                </a:solidFill>
                <a:latin typeface="Source Sans Pro Light"/>
                <a:ea typeface="Source Sans Pro Light"/>
              </a:rPr>
              <a:t>Thank You!</a:t>
            </a:r>
            <a:endParaRPr kumimoji="0" lang="en-US" sz="7200" b="1" i="0" u="none" strike="noStrike" kern="1200" cap="none" spc="0" normalizeH="0" baseline="0" noProof="0" dirty="0">
              <a:ln>
                <a:noFill/>
              </a:ln>
              <a:solidFill>
                <a:srgbClr val="FFFFFF"/>
              </a:solidFill>
              <a:effectLst/>
              <a:uLnTx/>
              <a:uFillTx/>
              <a:latin typeface="Source Sans Pro Light" panose="020B0403030403020204" pitchFamily="34" charset="0"/>
              <a:ea typeface="+mj-ea"/>
              <a:cs typeface="+mj-cs"/>
            </a:endParaRPr>
          </a:p>
        </p:txBody>
      </p:sp>
      <p:sp>
        <p:nvSpPr>
          <p:cNvPr id="6" name="Title 6">
            <a:extLst>
              <a:ext uri="{FF2B5EF4-FFF2-40B4-BE49-F238E27FC236}">
                <a16:creationId xmlns:a16="http://schemas.microsoft.com/office/drawing/2014/main" id="{D5588747-62F0-8501-6119-2D66994B1D7A}"/>
              </a:ext>
            </a:extLst>
          </p:cNvPr>
          <p:cNvSpPr txBox="1">
            <a:spLocks/>
          </p:cNvSpPr>
          <p:nvPr/>
        </p:nvSpPr>
        <p:spPr>
          <a:xfrm>
            <a:off x="584656" y="1162359"/>
            <a:ext cx="11022677" cy="70789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chemeClr val="bg1"/>
                </a:solidFill>
                <a:latin typeface="Source Sans Pro Light" panose="020B04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lang="en-GB" sz="3600" b="1" dirty="0">
              <a:solidFill>
                <a:srgbClr val="FFFFFF"/>
              </a:solidFill>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srgbClr val="FFFFFF"/>
              </a:solidFill>
              <a:effectLst/>
              <a:uLnTx/>
              <a:uFillTx/>
              <a:latin typeface="Source Sans Pro Light" panose="020B0403030403020204" pitchFamily="34" charset="0"/>
              <a:ea typeface="+mj-ea"/>
              <a:cs typeface="+mj-cs"/>
            </a:endParaRPr>
          </a:p>
        </p:txBody>
      </p:sp>
      <p:sp>
        <p:nvSpPr>
          <p:cNvPr id="7" name="Title 6">
            <a:extLst>
              <a:ext uri="{FF2B5EF4-FFF2-40B4-BE49-F238E27FC236}">
                <a16:creationId xmlns:a16="http://schemas.microsoft.com/office/drawing/2014/main" id="{31793E9D-20C2-429C-DA33-8C15DC95FF3A}"/>
              </a:ext>
            </a:extLst>
          </p:cNvPr>
          <p:cNvSpPr txBox="1">
            <a:spLocks/>
          </p:cNvSpPr>
          <p:nvPr/>
        </p:nvSpPr>
        <p:spPr>
          <a:xfrm>
            <a:off x="1297631" y="2067780"/>
            <a:ext cx="10979619" cy="161829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chemeClr val="bg1"/>
                </a:solidFill>
                <a:latin typeface="Source Sans Pro Light" panose="020B0403030403020204"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endParaRPr lang="en-GB" sz="3200" dirty="0">
              <a:highlight>
                <a:srgbClr val="C6C6C6"/>
              </a:highlight>
              <a:latin typeface="Source Sans Pro Light"/>
              <a:ea typeface="Source Sans Pro Light"/>
              <a:cs typeface="Times New Roman"/>
            </a:endParaRPr>
          </a:p>
          <a:p>
            <a:pPr>
              <a:buFont typeface="Arial" panose="020B0604020202020204" pitchFamily="34" charset="0"/>
              <a:buChar char="•"/>
              <a:defRPr/>
            </a:pPr>
            <a:endParaRPr lang="en-GB" sz="3600" dirty="0">
              <a:latin typeface="Source Sans Pro Light"/>
              <a:ea typeface="Source Sans Pro Light"/>
              <a:cs typeface="Times New Roman"/>
            </a:endParaRPr>
          </a:p>
          <a:p>
            <a:pPr>
              <a:buFont typeface="Arial" panose="020B0604020202020204" pitchFamily="34" charset="0"/>
              <a:buChar char="•"/>
              <a:defRPr/>
            </a:pPr>
            <a:endParaRPr lang="en-GB" sz="3600" dirty="0">
              <a:solidFill>
                <a:srgbClr val="FFFFFF"/>
              </a:solidFill>
              <a:latin typeface="Source Sans Pro Light"/>
              <a:ea typeface="Source Sans Pro Light"/>
              <a:cs typeface="Times New Roman"/>
            </a:endParaRPr>
          </a:p>
          <a:p>
            <a:pPr marL="457200" marR="0" lvl="0" indent="-457200" defTabSz="914400">
              <a:lnSpc>
                <a:spcPct val="90000"/>
              </a:lnSpc>
              <a:spcBef>
                <a:spcPct val="0"/>
              </a:spcBef>
              <a:spcAft>
                <a:spcPts val="0"/>
              </a:spcAft>
              <a:buClrTx/>
              <a:buSzTx/>
              <a:buFont typeface="Arial" panose="020B0604020202020204" pitchFamily="34" charset="0"/>
              <a:buChar char="•"/>
              <a:tabLst/>
              <a:defRPr/>
            </a:pPr>
            <a:endParaRPr lang="en-GB" sz="3000" b="1" i="0" u="none" strike="noStrike" kern="1200" cap="none" spc="0" normalizeH="0" baseline="0" noProof="0" dirty="0">
              <a:ln>
                <a:noFill/>
              </a:ln>
              <a:solidFill>
                <a:srgbClr val="FFFFFF"/>
              </a:solidFill>
              <a:effectLst/>
              <a:uLnTx/>
              <a:uFillTx/>
              <a:latin typeface="Source Sans Pro Light" panose="020B0403030403020204" pitchFamily="34" charset="0"/>
              <a:ea typeface="Source Sans Pro Light"/>
            </a:endParaRPr>
          </a:p>
        </p:txBody>
      </p:sp>
    </p:spTree>
    <p:extLst>
      <p:ext uri="{BB962C8B-B14F-4D97-AF65-F5344CB8AC3E}">
        <p14:creationId xmlns:p14="http://schemas.microsoft.com/office/powerpoint/2010/main" val="354482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stle on a hill&#10;&#10;AI-generated content may be incorrect.">
            <a:extLst>
              <a:ext uri="{FF2B5EF4-FFF2-40B4-BE49-F238E27FC236}">
                <a16:creationId xmlns:a16="http://schemas.microsoft.com/office/drawing/2014/main" id="{390B55DE-F8D1-D12E-99C0-B0949BDEDA62}"/>
              </a:ext>
            </a:extLst>
          </p:cNvPr>
          <p:cNvPicPr>
            <a:picLocks noChangeAspect="1"/>
          </p:cNvPicPr>
          <p:nvPr/>
        </p:nvPicPr>
        <p:blipFill>
          <a:blip r:embed="rId3">
            <a:extLst>
              <a:ext uri="{28A0092B-C50C-407E-A947-70E740481C1C}">
                <a14:useLocalDpi xmlns:a14="http://schemas.microsoft.com/office/drawing/2010/main" val="0"/>
              </a:ext>
            </a:extLst>
          </a:blip>
          <a:srcRect l="18602" t="145" r="25987" b="1"/>
          <a:stretch/>
        </p:blipFill>
        <p:spPr>
          <a:xfrm>
            <a:off x="0" y="-228600"/>
            <a:ext cx="12192000" cy="7076578"/>
          </a:xfrm>
          <a:prstGeom prst="rect">
            <a:avLst/>
          </a:prstGeom>
        </p:spPr>
      </p:pic>
      <p:pic>
        <p:nvPicPr>
          <p:cNvPr id="11" name="Picture 10">
            <a:extLst>
              <a:ext uri="{FF2B5EF4-FFF2-40B4-BE49-F238E27FC236}">
                <a16:creationId xmlns:a16="http://schemas.microsoft.com/office/drawing/2014/main" id="{AB7DC5DC-9643-42F2-8956-06F66F7D0E6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629" y="378290"/>
            <a:ext cx="2532893" cy="606553"/>
          </a:xfrm>
          <a:prstGeom prst="rect">
            <a:avLst/>
          </a:prstGeom>
        </p:spPr>
      </p:pic>
      <p:sp>
        <p:nvSpPr>
          <p:cNvPr id="24" name="Rectangle 23">
            <a:extLst>
              <a:ext uri="{FF2B5EF4-FFF2-40B4-BE49-F238E27FC236}">
                <a16:creationId xmlns:a16="http://schemas.microsoft.com/office/drawing/2014/main" id="{7D24717E-E26F-4373-8998-70BDDC872E04}"/>
              </a:ext>
            </a:extLst>
          </p:cNvPr>
          <p:cNvSpPr/>
          <p:nvPr/>
        </p:nvSpPr>
        <p:spPr>
          <a:xfrm>
            <a:off x="5083331" y="5859665"/>
            <a:ext cx="2200556" cy="998335"/>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Source Sans Pro" panose="020B0503030403020204" pitchFamily="34" charset="0"/>
              <a:ea typeface="Source Sans Pro" panose="020B0503030403020204" pitchFamily="34" charset="0"/>
              <a:cs typeface="Calibri" panose="020F0502020204030204" pitchFamily="34" charset="0"/>
            </a:endParaRPr>
          </a:p>
          <a:p>
            <a:pPr algn="ctr"/>
            <a:r>
              <a:rPr lang="en-GB" sz="1600" b="1">
                <a:latin typeface="Source Sans Pro" panose="020B0503030403020204" pitchFamily="34" charset="0"/>
                <a:ea typeface="Source Sans Pro" panose="020B0503030403020204" pitchFamily="34" charset="0"/>
                <a:cs typeface="Calibri" panose="020F0502020204030204" pitchFamily="34" charset="0"/>
              </a:rPr>
              <a:t>Well-researched</a:t>
            </a:r>
          </a:p>
          <a:p>
            <a:pPr algn="ctr"/>
            <a:endParaRPr lang="en-GB">
              <a:latin typeface="Source Sans Pro" panose="020B0503030403020204" pitchFamily="34" charset="0"/>
              <a:ea typeface="Source Sans Pro" panose="020B0503030403020204" pitchFamily="34" charset="0"/>
            </a:endParaRPr>
          </a:p>
        </p:txBody>
      </p:sp>
      <p:sp>
        <p:nvSpPr>
          <p:cNvPr id="12" name="Text Placeholder 5">
            <a:extLst>
              <a:ext uri="{FF2B5EF4-FFF2-40B4-BE49-F238E27FC236}">
                <a16:creationId xmlns:a16="http://schemas.microsoft.com/office/drawing/2014/main" id="{0111291B-3819-4414-A8A6-B69163AD2BD6}"/>
              </a:ext>
            </a:extLst>
          </p:cNvPr>
          <p:cNvSpPr txBox="1">
            <a:spLocks/>
          </p:cNvSpPr>
          <p:nvPr/>
        </p:nvSpPr>
        <p:spPr>
          <a:xfrm>
            <a:off x="713966" y="3985793"/>
            <a:ext cx="5382034" cy="1663934"/>
          </a:xfrm>
          <a:prstGeom prst="rect">
            <a:avLst/>
          </a:prstGeom>
          <a:solidFill>
            <a:schemeClr val="tx2">
              <a:alpha val="58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4400" b="1" dirty="0">
                <a:solidFill>
                  <a:schemeClr val="bg1"/>
                </a:solidFill>
                <a:latin typeface="Source Sans Pro Light" panose="020F0302020204030204" pitchFamily="34" charset="0"/>
                <a:ea typeface="Source Sans Pro" panose="020B0503030403020204" pitchFamily="34" charset="0"/>
                <a:cs typeface="Source Sans Pro Light" panose="020F0302020204030204" pitchFamily="34" charset="0"/>
              </a:rPr>
              <a:t>What type of student are we looking for?</a:t>
            </a:r>
          </a:p>
          <a:p>
            <a:endParaRPr lang="en-US" sz="4400" b="1" dirty="0">
              <a:solidFill>
                <a:schemeClr val="bg1"/>
              </a:solidFill>
              <a:latin typeface="Source Sans Pro Light" panose="020F0302020204030204" pitchFamily="34" charset="0"/>
              <a:ea typeface="Source Sans Pro" panose="020B0503030403020204" pitchFamily="34" charset="0"/>
              <a:cs typeface="Source Sans Pro Light" panose="020F0302020204030204" pitchFamily="34" charset="0"/>
            </a:endParaRPr>
          </a:p>
          <a:p>
            <a:endParaRPr lang="en-GB" sz="4400" b="1" dirty="0">
              <a:solidFill>
                <a:schemeClr val="bg1"/>
              </a:solidFill>
              <a:latin typeface="Source Sans Pro Light" panose="020F0302020204030204" pitchFamily="34" charset="0"/>
              <a:ea typeface="Source Sans Pro" panose="020B0503030403020204" pitchFamily="34" charset="0"/>
              <a:cs typeface="Source Sans Pro Light" panose="020F0302020204030204" pitchFamily="34" charset="0"/>
            </a:endParaRPr>
          </a:p>
        </p:txBody>
      </p:sp>
      <p:sp>
        <p:nvSpPr>
          <p:cNvPr id="2" name="Rectangle 1">
            <a:extLst>
              <a:ext uri="{FF2B5EF4-FFF2-40B4-BE49-F238E27FC236}">
                <a16:creationId xmlns:a16="http://schemas.microsoft.com/office/drawing/2014/main" id="{18101349-F18D-3B75-3EC9-6E8639628AB8}"/>
              </a:ext>
            </a:extLst>
          </p:cNvPr>
          <p:cNvSpPr/>
          <p:nvPr/>
        </p:nvSpPr>
        <p:spPr>
          <a:xfrm>
            <a:off x="7283887" y="5859665"/>
            <a:ext cx="2200556" cy="998335"/>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Source Sans Pro" panose="020B0503030403020204" pitchFamily="34" charset="0"/>
                <a:ea typeface="Source Sans Pro" panose="020B0503030403020204" pitchFamily="34" charset="0"/>
                <a:cs typeface="Calibri" panose="020F0502020204030204" pitchFamily="34" charset="0"/>
              </a:rPr>
              <a:t>Financial means to live and study overseas</a:t>
            </a:r>
          </a:p>
        </p:txBody>
      </p:sp>
      <p:sp>
        <p:nvSpPr>
          <p:cNvPr id="5" name="Rectangle 4">
            <a:extLst>
              <a:ext uri="{FF2B5EF4-FFF2-40B4-BE49-F238E27FC236}">
                <a16:creationId xmlns:a16="http://schemas.microsoft.com/office/drawing/2014/main" id="{A711C868-6CAA-91B8-4357-67B617A4F02A}"/>
              </a:ext>
            </a:extLst>
          </p:cNvPr>
          <p:cNvSpPr/>
          <p:nvPr/>
        </p:nvSpPr>
        <p:spPr>
          <a:xfrm>
            <a:off x="713966" y="5859665"/>
            <a:ext cx="2200556" cy="998335"/>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effectLst/>
              <a:latin typeface="Source Sans Pro" panose="020B0503030403020204" pitchFamily="34" charset="0"/>
              <a:ea typeface="Source Sans Pro" panose="020B0503030403020204" pitchFamily="34" charset="0"/>
              <a:cs typeface="Calibri" panose="020F0502020204030204" pitchFamily="34" charset="0"/>
            </a:endParaRPr>
          </a:p>
          <a:p>
            <a:pPr algn="ctr"/>
            <a:r>
              <a:rPr lang="en-GB" sz="1600" b="1" dirty="0">
                <a:effectLst/>
                <a:latin typeface="Source Sans Pro" panose="020B0503030403020204" pitchFamily="34" charset="0"/>
                <a:ea typeface="Source Sans Pro" panose="020B0503030403020204" pitchFamily="34" charset="0"/>
                <a:cs typeface="Calibri" panose="020F0502020204030204" pitchFamily="34" charset="0"/>
              </a:rPr>
              <a:t>Well-qualified</a:t>
            </a:r>
          </a:p>
          <a:p>
            <a:pPr algn="ctr"/>
            <a:endParaRPr lang="en-GB" dirty="0">
              <a:latin typeface="Source Sans Pro" panose="020B0503030403020204" pitchFamily="34" charset="0"/>
              <a:ea typeface="Source Sans Pro" panose="020B0503030403020204" pitchFamily="34" charset="0"/>
            </a:endParaRPr>
          </a:p>
        </p:txBody>
      </p:sp>
      <p:sp>
        <p:nvSpPr>
          <p:cNvPr id="8" name="Rectangle 7">
            <a:extLst>
              <a:ext uri="{FF2B5EF4-FFF2-40B4-BE49-F238E27FC236}">
                <a16:creationId xmlns:a16="http://schemas.microsoft.com/office/drawing/2014/main" id="{FD68EE2A-DB27-EBA2-399D-743A074F9C74}"/>
              </a:ext>
            </a:extLst>
          </p:cNvPr>
          <p:cNvSpPr/>
          <p:nvPr/>
        </p:nvSpPr>
        <p:spPr>
          <a:xfrm>
            <a:off x="2882775" y="5861920"/>
            <a:ext cx="2200556" cy="998335"/>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latin typeface="Source Sans Pro" panose="020B0503030403020204" pitchFamily="34" charset="0"/>
              <a:ea typeface="Source Sans Pro" panose="020B0503030403020204" pitchFamily="34" charset="0"/>
              <a:cs typeface="Calibri" panose="020F0502020204030204" pitchFamily="34" charset="0"/>
            </a:endParaRPr>
          </a:p>
          <a:p>
            <a:pPr algn="ctr"/>
            <a:r>
              <a:rPr lang="en-GB" sz="1600" b="1">
                <a:latin typeface="Source Sans Pro" panose="020B0503030403020204" pitchFamily="34" charset="0"/>
                <a:ea typeface="Source Sans Pro" panose="020B0503030403020204" pitchFamily="34" charset="0"/>
                <a:cs typeface="Calibri" panose="020F0502020204030204" pitchFamily="34" charset="0"/>
              </a:rPr>
              <a:t>Motivated, passionate, committed</a:t>
            </a:r>
          </a:p>
          <a:p>
            <a:pPr algn="ctr"/>
            <a:endParaRPr lang="en-GB">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62629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5442B-68F3-6C38-2EEC-51E920FBF5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CAFA724-AF9B-10E6-DB74-9ADC45FD6BCE}"/>
              </a:ext>
            </a:extLst>
          </p:cNvPr>
          <p:cNvSpPr>
            <a:spLocks noGrp="1"/>
          </p:cNvSpPr>
          <p:nvPr>
            <p:ph type="title"/>
          </p:nvPr>
        </p:nvSpPr>
        <p:spPr>
          <a:xfrm>
            <a:off x="335231" y="349802"/>
            <a:ext cx="11160125" cy="388752"/>
          </a:xfrm>
        </p:spPr>
        <p:txBody>
          <a:bodyPr>
            <a:normAutofit fontScale="90000"/>
          </a:bodyPr>
          <a:lstStyle/>
          <a:p>
            <a:r>
              <a:rPr lang="en-US" sz="3600" b="1" dirty="0">
                <a:solidFill>
                  <a:srgbClr val="0070C0"/>
                </a:solidFill>
                <a:latin typeface="Calibri" panose="020F0502020204030204" pitchFamily="34" charset="0"/>
                <a:ea typeface="Calibri" panose="020F0502020204030204" pitchFamily="34" charset="0"/>
                <a:cs typeface="Calibri" panose="020F0502020204030204" pitchFamily="34" charset="0"/>
              </a:rPr>
              <a:t>CAHSS Admissions</a:t>
            </a:r>
            <a:endParaRPr lang="en-US" sz="20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Content Placeholder 3">
            <a:extLst>
              <a:ext uri="{FF2B5EF4-FFF2-40B4-BE49-F238E27FC236}">
                <a16:creationId xmlns:a16="http://schemas.microsoft.com/office/drawing/2014/main" id="{3D311385-1530-47FA-949B-9FCE5610E6F6}"/>
              </a:ext>
            </a:extLst>
          </p:cNvPr>
          <p:cNvSpPr>
            <a:spLocks noGrp="1"/>
          </p:cNvSpPr>
          <p:nvPr>
            <p:ph idx="1"/>
          </p:nvPr>
        </p:nvSpPr>
        <p:spPr>
          <a:xfrm>
            <a:off x="2436593" y="878283"/>
            <a:ext cx="7824031" cy="4538726"/>
          </a:xfrm>
        </p:spPr>
        <p:txBody>
          <a:bodyPr vert="horz" lIns="0" tIns="0" rIns="0" bIns="0" rtlCol="0" anchor="t">
            <a:noAutofit/>
          </a:bodyPr>
          <a:lstStyle/>
          <a:p>
            <a:pPr marL="0" indent="0" fontAlgn="base">
              <a:lnSpc>
                <a:spcPct val="100000"/>
              </a:lnSpc>
              <a:spcBef>
                <a:spcPts val="0"/>
              </a:spcBef>
              <a:buNone/>
            </a:pPr>
            <a:r>
              <a:rPr lang="en-GB" sz="1800" b="1" dirty="0">
                <a:solidFill>
                  <a:srgbClr val="041D41"/>
                </a:solidFill>
                <a:latin typeface="Calibri" panose="020F0502020204030204" pitchFamily="34" charset="0"/>
                <a:ea typeface="Calibri" panose="020F0502020204030204" pitchFamily="34" charset="0"/>
                <a:cs typeface="Calibri" panose="020F0502020204030204" pitchFamily="34" charset="0"/>
              </a:rPr>
              <a:t>Schools</a:t>
            </a: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Business School (UG)</a:t>
            </a: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School of Divinity (UG)</a:t>
            </a: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School of Economics (UG &amp; PGT)</a:t>
            </a: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Edinburgh College of Art (UG &amp; PGT)</a:t>
            </a: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Moray House School of Education (UG + PGDEs; PGT)</a:t>
            </a: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School of Health in Social Science (UG + Masters of Nursing; PGT)</a:t>
            </a: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School of History, Classics and Archaeology (UG and PGT)</a:t>
            </a: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School of Law (UG + Grad Law; PGT)</a:t>
            </a: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School of Literatures, Languages and Cultures (UG &amp; PGT)</a:t>
            </a: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School of Philosophy, Psychology and Language Sciences (UG)</a:t>
            </a: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School of Social and Political Science (UG &amp; PGT)</a:t>
            </a:r>
          </a:p>
          <a:p>
            <a:pPr fontAlgn="base">
              <a:lnSpc>
                <a:spcPct val="100000"/>
              </a:lnSpc>
              <a:spcBef>
                <a:spcPts val="0"/>
              </a:spcBef>
              <a:buFont typeface="Arial" panose="020B0604020202020204" pitchFamily="34" charset="0"/>
              <a:buChar char="•"/>
            </a:pPr>
            <a:endPar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endParaRPr>
          </a:p>
          <a:p>
            <a:pPr marL="0" indent="0" fontAlgn="base">
              <a:lnSpc>
                <a:spcPct val="100000"/>
              </a:lnSpc>
              <a:spcBef>
                <a:spcPts val="0"/>
              </a:spcBef>
              <a:buNone/>
            </a:pPr>
            <a:r>
              <a:rPr lang="en-GB" sz="1800" b="1" dirty="0">
                <a:solidFill>
                  <a:srgbClr val="041D41"/>
                </a:solidFill>
                <a:latin typeface="Calibri" panose="020F0502020204030204" pitchFamily="34" charset="0"/>
                <a:ea typeface="Calibri" panose="020F0502020204030204" pitchFamily="34" charset="0"/>
                <a:cs typeface="Calibri" panose="020F0502020204030204" pitchFamily="34" charset="0"/>
              </a:rPr>
              <a:t>Centres</a:t>
            </a: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Centre for Open Learning (IFP only)</a:t>
            </a: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Edinburgh Futures Institute (UG &amp; PGT)</a:t>
            </a:r>
          </a:p>
          <a:p>
            <a:pPr fontAlgn="base">
              <a:lnSpc>
                <a:spcPct val="100000"/>
              </a:lnSpc>
              <a:spcBef>
                <a:spcPts val="0"/>
              </a:spcBef>
              <a:buFont typeface="Arial" panose="020B0604020202020204" pitchFamily="34" charset="0"/>
              <a:buChar char="•"/>
            </a:pPr>
            <a:endPar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endParaRPr>
          </a:p>
          <a:p>
            <a:pPr marL="0" indent="0" fontAlgn="base">
              <a:lnSpc>
                <a:spcPct val="100000"/>
              </a:lnSpc>
              <a:spcBef>
                <a:spcPts val="0"/>
              </a:spcBef>
              <a:buNone/>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Note some programmes are managed at School level</a:t>
            </a:r>
          </a:p>
          <a:p>
            <a:pPr fontAlgn="base">
              <a:lnSpc>
                <a:spcPct val="100000"/>
              </a:lnSpc>
              <a:spcBef>
                <a:spcPts val="0"/>
              </a:spcBef>
              <a:buFont typeface="Arial" panose="020B0604020202020204" pitchFamily="34" charset="0"/>
              <a:buChar char="•"/>
            </a:pPr>
            <a:endParaRPr lang="en-US" sz="1800" dirty="0">
              <a:solidFill>
                <a:srgbClr val="041D41"/>
              </a:solidFill>
              <a:latin typeface="Calibri" panose="020F0502020204030204" pitchFamily="34" charset="0"/>
              <a:ea typeface="Calibri" panose="020F0502020204030204" pitchFamily="34" charset="0"/>
              <a:cs typeface="Calibri" panose="020F0502020204030204" pitchFamily="34" charset="0"/>
            </a:endParaRPr>
          </a:p>
          <a:p>
            <a:pPr fontAlgn="base"/>
            <a:endPar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endParaRPr>
          </a:p>
          <a:p>
            <a:pPr marL="0" indent="0" fontAlgn="base">
              <a:buNone/>
            </a:pPr>
            <a:endParaRPr lang="en-GB" sz="2400" dirty="0">
              <a:solidFill>
                <a:schemeClr val="tx1">
                  <a:lumMod val="90000"/>
                  <a:lumOff val="10000"/>
                </a:schemeClr>
              </a:solidFill>
              <a:latin typeface="Source Sans Pro Light"/>
              <a:ea typeface="Source Sans Pro Light"/>
            </a:endParaRPr>
          </a:p>
          <a:p>
            <a:pPr marL="0" indent="0" fontAlgn="base">
              <a:buNone/>
            </a:pPr>
            <a:endParaRPr lang="en-GB" dirty="0">
              <a:solidFill>
                <a:schemeClr val="tx1">
                  <a:lumMod val="90000"/>
                  <a:lumOff val="10000"/>
                </a:schemeClr>
              </a:solidFill>
              <a:latin typeface="Source Sans Pro Light"/>
              <a:ea typeface="Source Sans Pro Light"/>
            </a:endParaRPr>
          </a:p>
        </p:txBody>
      </p:sp>
    </p:spTree>
    <p:extLst>
      <p:ext uri="{BB962C8B-B14F-4D97-AF65-F5344CB8AC3E}">
        <p14:creationId xmlns:p14="http://schemas.microsoft.com/office/powerpoint/2010/main" val="375925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5442B-68F3-6C38-2EEC-51E920FBF5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CAFA724-AF9B-10E6-DB74-9ADC45FD6BCE}"/>
              </a:ext>
            </a:extLst>
          </p:cNvPr>
          <p:cNvSpPr>
            <a:spLocks noGrp="1"/>
          </p:cNvSpPr>
          <p:nvPr>
            <p:ph type="title"/>
          </p:nvPr>
        </p:nvSpPr>
        <p:spPr>
          <a:xfrm>
            <a:off x="335231" y="349802"/>
            <a:ext cx="11160125" cy="388752"/>
          </a:xfrm>
        </p:spPr>
        <p:txBody>
          <a:bodyPr>
            <a:normAutofit fontScale="90000"/>
          </a:bodyPr>
          <a:lstStyle/>
          <a:p>
            <a:r>
              <a:rPr lang="en-US" sz="3600" b="1" dirty="0">
                <a:solidFill>
                  <a:srgbClr val="0070C0"/>
                </a:solidFill>
                <a:latin typeface="Calibri" panose="020F0502020204030204" pitchFamily="34" charset="0"/>
                <a:ea typeface="Calibri" panose="020F0502020204030204" pitchFamily="34" charset="0"/>
                <a:cs typeface="Calibri" panose="020F0502020204030204" pitchFamily="34" charset="0"/>
              </a:rPr>
              <a:t>CSE Admissions</a:t>
            </a:r>
            <a:endParaRPr lang="en-US" sz="20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Content Placeholder 3">
            <a:extLst>
              <a:ext uri="{FF2B5EF4-FFF2-40B4-BE49-F238E27FC236}">
                <a16:creationId xmlns:a16="http://schemas.microsoft.com/office/drawing/2014/main" id="{3D311385-1530-47FA-949B-9FCE5610E6F6}"/>
              </a:ext>
            </a:extLst>
          </p:cNvPr>
          <p:cNvSpPr>
            <a:spLocks noGrp="1"/>
          </p:cNvSpPr>
          <p:nvPr>
            <p:ph idx="1"/>
          </p:nvPr>
        </p:nvSpPr>
        <p:spPr>
          <a:xfrm>
            <a:off x="2471761" y="1568479"/>
            <a:ext cx="5265470" cy="3721041"/>
          </a:xfrm>
        </p:spPr>
        <p:txBody>
          <a:bodyPr vert="horz" lIns="0" tIns="0" rIns="0" bIns="0" rtlCol="0" anchor="t">
            <a:noAutofit/>
          </a:bodyPr>
          <a:lstStyle/>
          <a:p>
            <a:pPr marL="0" indent="0" fontAlgn="base">
              <a:lnSpc>
                <a:spcPct val="100000"/>
              </a:lnSpc>
              <a:spcBef>
                <a:spcPts val="0"/>
              </a:spcBef>
              <a:buNone/>
            </a:pPr>
            <a:r>
              <a:rPr lang="en-GB" sz="1800" b="1" dirty="0">
                <a:solidFill>
                  <a:srgbClr val="041D41"/>
                </a:solidFill>
                <a:latin typeface="Calibri" panose="020F0502020204030204" pitchFamily="34" charset="0"/>
                <a:ea typeface="Calibri" panose="020F0502020204030204" pitchFamily="34" charset="0"/>
                <a:cs typeface="Calibri" panose="020F0502020204030204" pitchFamily="34" charset="0"/>
              </a:rPr>
              <a:t>Schools</a:t>
            </a: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Biological Sciences</a:t>
            </a: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Chemistry</a:t>
            </a: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Engineering</a:t>
            </a:r>
          </a:p>
          <a:p>
            <a:pPr fontAlgn="base">
              <a:lnSpc>
                <a:spcPct val="100000"/>
              </a:lnSpc>
              <a:spcBef>
                <a:spcPts val="0"/>
              </a:spcBef>
              <a:buFont typeface="Arial" panose="020B0604020202020204" pitchFamily="34" charset="0"/>
              <a:buChar char="•"/>
            </a:pPr>
            <a:r>
              <a:rPr lang="en-GB" sz="1800" dirty="0" err="1">
                <a:solidFill>
                  <a:srgbClr val="041D41"/>
                </a:solidFill>
                <a:latin typeface="Calibri" panose="020F0502020204030204" pitchFamily="34" charset="0"/>
                <a:ea typeface="Calibri" panose="020F0502020204030204" pitchFamily="34" charset="0"/>
                <a:cs typeface="Calibri" panose="020F0502020204030204" pitchFamily="34" charset="0"/>
              </a:rPr>
              <a:t>GeoSciences</a:t>
            </a:r>
            <a:endPar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endParaRP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Informatics</a:t>
            </a: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Mathematics</a:t>
            </a: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Physics and Astronomy</a:t>
            </a:r>
          </a:p>
          <a:p>
            <a:pPr fontAlgn="base">
              <a:lnSpc>
                <a:spcPct val="100000"/>
              </a:lnSpc>
              <a:spcBef>
                <a:spcPts val="0"/>
              </a:spcBef>
              <a:buFont typeface="Arial" panose="020B0604020202020204" pitchFamily="34" charset="0"/>
              <a:buChar char="•"/>
            </a:pPr>
            <a:endPar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endParaRPr>
          </a:p>
          <a:p>
            <a:pPr marL="0" indent="0" fontAlgn="base">
              <a:lnSpc>
                <a:spcPct val="100000"/>
              </a:lnSpc>
              <a:spcBef>
                <a:spcPts val="0"/>
              </a:spcBef>
              <a:buNone/>
            </a:pPr>
            <a:r>
              <a:rPr lang="en-GB" sz="1800" b="1" dirty="0">
                <a:solidFill>
                  <a:srgbClr val="041D41"/>
                </a:solidFill>
                <a:latin typeface="Calibri" panose="020F0502020204030204" pitchFamily="34" charset="0"/>
                <a:ea typeface="Calibri" panose="020F0502020204030204" pitchFamily="34" charset="0"/>
                <a:cs typeface="Calibri" panose="020F0502020204030204" pitchFamily="34" charset="0"/>
              </a:rPr>
              <a:t>Centres</a:t>
            </a: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Edinburgh Parallel Computing Centre</a:t>
            </a:r>
          </a:p>
          <a:p>
            <a:pPr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Bayes Centre</a:t>
            </a:r>
            <a:endParaRPr lang="en-GB" sz="2400" dirty="0">
              <a:solidFill>
                <a:schemeClr val="tx1">
                  <a:lumMod val="90000"/>
                  <a:lumOff val="10000"/>
                </a:schemeClr>
              </a:solidFill>
              <a:latin typeface="Source Sans Pro Light"/>
              <a:ea typeface="Source Sans Pro Light"/>
            </a:endParaRPr>
          </a:p>
          <a:p>
            <a:pPr marL="0" indent="0" fontAlgn="base">
              <a:buNone/>
            </a:pPr>
            <a:endParaRPr lang="en-GB" dirty="0">
              <a:solidFill>
                <a:schemeClr val="tx1">
                  <a:lumMod val="90000"/>
                  <a:lumOff val="10000"/>
                </a:schemeClr>
              </a:solidFill>
              <a:latin typeface="Source Sans Pro Light"/>
              <a:ea typeface="Source Sans Pro Light"/>
            </a:endParaRPr>
          </a:p>
        </p:txBody>
      </p:sp>
    </p:spTree>
    <p:extLst>
      <p:ext uri="{BB962C8B-B14F-4D97-AF65-F5344CB8AC3E}">
        <p14:creationId xmlns:p14="http://schemas.microsoft.com/office/powerpoint/2010/main" val="339300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5442B-68F3-6C38-2EEC-51E920FBF5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CAFA724-AF9B-10E6-DB74-9ADC45FD6BCE}"/>
              </a:ext>
            </a:extLst>
          </p:cNvPr>
          <p:cNvSpPr>
            <a:spLocks noGrp="1"/>
          </p:cNvSpPr>
          <p:nvPr>
            <p:ph type="title"/>
          </p:nvPr>
        </p:nvSpPr>
        <p:spPr>
          <a:xfrm>
            <a:off x="335231" y="349802"/>
            <a:ext cx="11160125" cy="388752"/>
          </a:xfrm>
        </p:spPr>
        <p:txBody>
          <a:bodyPr>
            <a:normAutofit fontScale="90000"/>
          </a:bodyPr>
          <a:lstStyle/>
          <a:p>
            <a:r>
              <a:rPr lang="en-US" sz="3600" b="1" dirty="0">
                <a:solidFill>
                  <a:srgbClr val="0070C0"/>
                </a:solidFill>
                <a:latin typeface="Calibri" panose="020F0502020204030204" pitchFamily="34" charset="0"/>
                <a:ea typeface="Calibri" panose="020F0502020204030204" pitchFamily="34" charset="0"/>
                <a:cs typeface="Calibri" panose="020F0502020204030204" pitchFamily="34" charset="0"/>
              </a:rPr>
              <a:t>CMVM Admissions</a:t>
            </a:r>
            <a:endParaRPr lang="en-US" sz="20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Content Placeholder 3">
            <a:extLst>
              <a:ext uri="{FF2B5EF4-FFF2-40B4-BE49-F238E27FC236}">
                <a16:creationId xmlns:a16="http://schemas.microsoft.com/office/drawing/2014/main" id="{3D311385-1530-47FA-949B-9FCE5610E6F6}"/>
              </a:ext>
            </a:extLst>
          </p:cNvPr>
          <p:cNvSpPr>
            <a:spLocks noGrp="1"/>
          </p:cNvSpPr>
          <p:nvPr>
            <p:ph idx="1"/>
          </p:nvPr>
        </p:nvSpPr>
        <p:spPr>
          <a:xfrm>
            <a:off x="2515723" y="1633474"/>
            <a:ext cx="6091946" cy="3721041"/>
          </a:xfrm>
        </p:spPr>
        <p:txBody>
          <a:bodyPr vert="horz" lIns="0" tIns="0" rIns="0" bIns="0" rtlCol="0" anchor="t">
            <a:noAutofit/>
          </a:bodyPr>
          <a:lstStyle/>
          <a:p>
            <a:pPr marL="0" indent="0" fontAlgn="base">
              <a:lnSpc>
                <a:spcPct val="100000"/>
              </a:lnSpc>
              <a:spcBef>
                <a:spcPts val="0"/>
              </a:spcBef>
              <a:buNone/>
            </a:pPr>
            <a:endParaRPr lang="en-GB" sz="1800" b="1" dirty="0">
              <a:solidFill>
                <a:srgbClr val="041D41"/>
              </a:solidFill>
              <a:latin typeface="Calibri" panose="020F0502020204030204" pitchFamily="34" charset="0"/>
              <a:ea typeface="Calibri" panose="020F0502020204030204" pitchFamily="34" charset="0"/>
              <a:cs typeface="Calibri" panose="020F0502020204030204" pitchFamily="34" charset="0"/>
            </a:endParaRPr>
          </a:p>
          <a:p>
            <a:pPr marL="0" indent="0" fontAlgn="base">
              <a:lnSpc>
                <a:spcPct val="100000"/>
              </a:lnSpc>
              <a:spcBef>
                <a:spcPts val="0"/>
              </a:spcBef>
              <a:buNone/>
            </a:pPr>
            <a:r>
              <a:rPr lang="en-GB" sz="1800" b="1" dirty="0">
                <a:solidFill>
                  <a:srgbClr val="041D41"/>
                </a:solidFill>
                <a:latin typeface="Calibri" panose="020F0502020204030204" pitchFamily="34" charset="0"/>
                <a:ea typeface="Calibri" panose="020F0502020204030204" pitchFamily="34" charset="0"/>
                <a:cs typeface="Calibri" panose="020F0502020204030204" pitchFamily="34" charset="0"/>
              </a:rPr>
              <a:t>Schools</a:t>
            </a:r>
          </a:p>
          <a:p>
            <a:pPr marL="0"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School of Neurological and Cardiovascular Sciences</a:t>
            </a:r>
          </a:p>
          <a:p>
            <a:pPr marL="0"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School of Genetics and Cancer</a:t>
            </a:r>
          </a:p>
          <a:p>
            <a:pPr marL="0"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Royal (Dick) School of Veterinary Studies</a:t>
            </a:r>
          </a:p>
          <a:p>
            <a:pPr marL="0"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School of Regeneration and Repair</a:t>
            </a:r>
          </a:p>
          <a:p>
            <a:pPr marL="0"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School of Population Health Sciences</a:t>
            </a:r>
          </a:p>
          <a:p>
            <a:pPr marL="0" fontAlgn="base">
              <a:lnSpc>
                <a:spcPct val="100000"/>
              </a:lnSpc>
              <a:spcBef>
                <a:spcPts val="0"/>
              </a:spcBef>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Edinburgh Medical School</a:t>
            </a:r>
          </a:p>
          <a:p>
            <a:pPr fontAlgn="base">
              <a:lnSpc>
                <a:spcPct val="100000"/>
              </a:lnSpc>
              <a:spcBef>
                <a:spcPts val="0"/>
              </a:spcBef>
              <a:buFont typeface="Arial" panose="020B0604020202020204" pitchFamily="34" charset="0"/>
              <a:buChar char="•"/>
            </a:pPr>
            <a:endPar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endParaRPr>
          </a:p>
          <a:p>
            <a:pPr fontAlgn="base">
              <a:lnSpc>
                <a:spcPct val="100000"/>
              </a:lnSpc>
              <a:spcBef>
                <a:spcPts val="0"/>
              </a:spcBef>
              <a:buFont typeface="Arial" panose="020B0604020202020204" pitchFamily="34" charset="0"/>
              <a:buChar char="•"/>
            </a:pPr>
            <a:endPar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endParaRPr>
          </a:p>
          <a:p>
            <a:pPr fontAlgn="base"/>
            <a:endPar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endParaRPr>
          </a:p>
          <a:p>
            <a:pPr marL="0" indent="0" fontAlgn="base">
              <a:buNone/>
            </a:pPr>
            <a:endParaRPr lang="en-GB" sz="2400" dirty="0">
              <a:solidFill>
                <a:schemeClr val="tx1">
                  <a:lumMod val="90000"/>
                  <a:lumOff val="10000"/>
                </a:schemeClr>
              </a:solidFill>
              <a:latin typeface="Source Sans Pro Light"/>
              <a:ea typeface="Source Sans Pro Light"/>
            </a:endParaRPr>
          </a:p>
          <a:p>
            <a:pPr marL="0" indent="0" fontAlgn="base">
              <a:buNone/>
            </a:pPr>
            <a:endParaRPr lang="en-GB" dirty="0">
              <a:solidFill>
                <a:schemeClr val="tx1">
                  <a:lumMod val="90000"/>
                  <a:lumOff val="10000"/>
                </a:schemeClr>
              </a:solidFill>
              <a:latin typeface="Source Sans Pro Light"/>
              <a:ea typeface="Source Sans Pro Light"/>
            </a:endParaRPr>
          </a:p>
        </p:txBody>
      </p:sp>
    </p:spTree>
    <p:extLst>
      <p:ext uri="{BB962C8B-B14F-4D97-AF65-F5344CB8AC3E}">
        <p14:creationId xmlns:p14="http://schemas.microsoft.com/office/powerpoint/2010/main" val="173592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5442B-68F3-6C38-2EEC-51E920FBF5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CAFA724-AF9B-10E6-DB74-9ADC45FD6BCE}"/>
              </a:ext>
            </a:extLst>
          </p:cNvPr>
          <p:cNvSpPr>
            <a:spLocks noGrp="1"/>
          </p:cNvSpPr>
          <p:nvPr>
            <p:ph type="title"/>
          </p:nvPr>
        </p:nvSpPr>
        <p:spPr>
          <a:xfrm>
            <a:off x="335231" y="314632"/>
            <a:ext cx="11160125" cy="511845"/>
          </a:xfrm>
        </p:spPr>
        <p:txBody>
          <a:bodyPr>
            <a:normAutofit fontScale="90000"/>
          </a:bodyPr>
          <a:lstStyle/>
          <a:p>
            <a:pPr marL="0" indent="0">
              <a:lnSpc>
                <a:spcPct val="100000"/>
              </a:lnSpc>
              <a:spcBef>
                <a:spcPts val="600"/>
              </a:spcBef>
              <a:buNone/>
            </a:pPr>
            <a:r>
              <a:rPr lang="en-US" sz="3600" b="1" dirty="0">
                <a:solidFill>
                  <a:srgbClr val="0070C0"/>
                </a:solidFill>
                <a:latin typeface="Calibri" panose="020F0502020204030204" pitchFamily="34" charset="0"/>
                <a:ea typeface="Calibri" panose="020F0502020204030204" pitchFamily="34" charset="0"/>
                <a:cs typeface="Calibri" panose="020F0502020204030204" pitchFamily="34" charset="0"/>
              </a:rPr>
              <a:t>UG Admissions </a:t>
            </a:r>
            <a:r>
              <a:rPr lang="en-US" sz="3600" dirty="0">
                <a:solidFill>
                  <a:srgbClr val="0070C0"/>
                </a:solidFill>
                <a:latin typeface="Calibri" panose="020F0502020204030204" pitchFamily="34" charset="0"/>
                <a:ea typeface="Calibri" panose="020F0502020204030204" pitchFamily="34" charset="0"/>
                <a:cs typeface="Calibri" panose="020F0502020204030204" pitchFamily="34" charset="0"/>
              </a:rPr>
              <a:t>| Application Process</a:t>
            </a:r>
            <a:br>
              <a:rPr lang="en-US" sz="3200" b="1" dirty="0">
                <a:latin typeface="Calibri" panose="020F0502020204030204" pitchFamily="34" charset="0"/>
                <a:ea typeface="Calibri" panose="020F0502020204030204" pitchFamily="34" charset="0"/>
                <a:cs typeface="Calibri" panose="020F0502020204030204" pitchFamily="34" charset="0"/>
              </a:rPr>
            </a:br>
            <a:endParaRPr lang="en-U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702F382-70E6-4D73-8401-A3AEF980E633}"/>
              </a:ext>
            </a:extLst>
          </p:cNvPr>
          <p:cNvSpPr txBox="1"/>
          <p:nvPr/>
        </p:nvSpPr>
        <p:spPr>
          <a:xfrm>
            <a:off x="335234" y="826477"/>
            <a:ext cx="11521535" cy="5078313"/>
          </a:xfrm>
          <a:prstGeom prst="rect">
            <a:avLst/>
          </a:prstGeom>
          <a:noFill/>
        </p:spPr>
        <p:txBody>
          <a:bodyPr wrap="square">
            <a:spAutoFit/>
          </a:bodyPr>
          <a:lstStyle/>
          <a:p>
            <a:pPr marL="285750" indent="-285750">
              <a:buClr>
                <a:schemeClr val="accent1"/>
              </a:buClr>
              <a:buFont typeface="Wingdings" panose="05000000000000000000" pitchFamily="2" charset="2"/>
              <a:buChar char="§"/>
            </a:pPr>
            <a:r>
              <a:rPr lang="en-GB" dirty="0"/>
              <a:t>All applications through UCAS</a:t>
            </a:r>
          </a:p>
          <a:p>
            <a:pPr marL="285750" indent="-285750">
              <a:buClr>
                <a:schemeClr val="accent1"/>
              </a:buClr>
              <a:buFont typeface="Wingdings" panose="05000000000000000000" pitchFamily="2" charset="2"/>
              <a:buChar char="§"/>
            </a:pPr>
            <a:r>
              <a:rPr lang="en-GB" dirty="0"/>
              <a:t>Deadline for equal consideration (ECD):</a:t>
            </a:r>
          </a:p>
          <a:p>
            <a:pPr lvl="5">
              <a:buClr>
                <a:schemeClr val="accent1"/>
              </a:buClr>
            </a:pPr>
            <a:r>
              <a:rPr lang="en-GB" dirty="0"/>
              <a:t>	Mid-January / can apply afterwards if programme remains open and has vacancies</a:t>
            </a:r>
          </a:p>
          <a:p>
            <a:pPr marL="285750" indent="-285750">
              <a:buClr>
                <a:schemeClr val="accent1"/>
              </a:buClr>
              <a:buFont typeface="Wingdings" panose="05000000000000000000" pitchFamily="2" charset="2"/>
              <a:buChar char="§"/>
            </a:pPr>
            <a:r>
              <a:rPr lang="en-GB" dirty="0"/>
              <a:t>Application: 		</a:t>
            </a:r>
          </a:p>
          <a:p>
            <a:r>
              <a:rPr lang="en-GB" dirty="0"/>
              <a:t>			Personal details</a:t>
            </a:r>
            <a:br>
              <a:rPr lang="en-GB" dirty="0"/>
            </a:br>
            <a:r>
              <a:rPr lang="en-GB" dirty="0"/>
              <a:t>			Education history:</a:t>
            </a:r>
          </a:p>
          <a:p>
            <a:r>
              <a:rPr lang="en-GB" dirty="0"/>
              <a:t>				Academic qualifications achieved</a:t>
            </a:r>
          </a:p>
          <a:p>
            <a:pPr lvl="8"/>
            <a:r>
              <a:rPr lang="en-GB" dirty="0"/>
              <a:t>Predicted grades for those still to be taken</a:t>
            </a:r>
          </a:p>
          <a:p>
            <a:pPr marL="2778125" lvl="8"/>
            <a:r>
              <a:rPr lang="en-GB" dirty="0"/>
              <a:t>Employment history (if applicable) </a:t>
            </a:r>
            <a:br>
              <a:rPr lang="en-GB" dirty="0"/>
            </a:br>
            <a:r>
              <a:rPr lang="en-GB" dirty="0"/>
              <a:t>Course choices – up to five</a:t>
            </a:r>
            <a:br>
              <a:rPr lang="en-GB" dirty="0"/>
            </a:br>
            <a:r>
              <a:rPr lang="en-GB" dirty="0"/>
              <a:t>Personal statement</a:t>
            </a:r>
            <a:br>
              <a:rPr lang="en-GB" dirty="0"/>
            </a:br>
            <a:r>
              <a:rPr lang="en-GB" dirty="0"/>
              <a:t>Reference</a:t>
            </a:r>
          </a:p>
          <a:p>
            <a:pPr marL="285750" indent="-285750">
              <a:buClr>
                <a:schemeClr val="accent1"/>
              </a:buClr>
              <a:buFont typeface="Wingdings" panose="05000000000000000000" pitchFamily="2" charset="2"/>
              <a:buChar char="§"/>
            </a:pPr>
            <a:r>
              <a:rPr lang="en-GB" dirty="0"/>
              <a:t>Entry Requirements</a:t>
            </a:r>
          </a:p>
          <a:p>
            <a:pPr marL="285750" indent="-285750">
              <a:buClr>
                <a:schemeClr val="accent1"/>
              </a:buClr>
              <a:buFont typeface="Wingdings" panose="05000000000000000000" pitchFamily="2" charset="2"/>
              <a:buChar char="§"/>
            </a:pPr>
            <a:r>
              <a:rPr lang="en-GB" dirty="0"/>
              <a:t>Interviews</a:t>
            </a:r>
          </a:p>
          <a:p>
            <a:pPr marL="285750" indent="-285750">
              <a:buClr>
                <a:schemeClr val="accent1"/>
              </a:buClr>
              <a:buFont typeface="Wingdings" panose="05000000000000000000" pitchFamily="2" charset="2"/>
              <a:buChar char="§"/>
            </a:pPr>
            <a:r>
              <a:rPr lang="en-GB" dirty="0"/>
              <a:t>Portfolios</a:t>
            </a:r>
          </a:p>
          <a:p>
            <a:pPr marL="285750" indent="-285750">
              <a:buClr>
                <a:schemeClr val="accent1"/>
              </a:buClr>
              <a:buFont typeface="Wingdings" panose="05000000000000000000" pitchFamily="2" charset="2"/>
              <a:buChar char="§"/>
            </a:pPr>
            <a:r>
              <a:rPr lang="en-GB" dirty="0"/>
              <a:t>English Language</a:t>
            </a:r>
          </a:p>
          <a:p>
            <a:pPr marL="285750" indent="-285750">
              <a:buClr>
                <a:schemeClr val="accent1"/>
              </a:buClr>
              <a:buFont typeface="Wingdings" panose="05000000000000000000" pitchFamily="2" charset="2"/>
              <a:buChar char="§"/>
            </a:pPr>
            <a:r>
              <a:rPr lang="en-GB" dirty="0"/>
              <a:t>Required subjects</a:t>
            </a:r>
          </a:p>
          <a:p>
            <a:pPr marL="285750" indent="-285750">
              <a:buClr>
                <a:schemeClr val="accent1"/>
              </a:buClr>
              <a:buFont typeface="Wingdings" panose="05000000000000000000" pitchFamily="2" charset="2"/>
              <a:buChar char="§"/>
            </a:pPr>
            <a:r>
              <a:rPr lang="en-GB" dirty="0"/>
              <a:t>Nominated access</a:t>
            </a:r>
          </a:p>
        </p:txBody>
      </p:sp>
    </p:spTree>
    <p:extLst>
      <p:ext uri="{BB962C8B-B14F-4D97-AF65-F5344CB8AC3E}">
        <p14:creationId xmlns:p14="http://schemas.microsoft.com/office/powerpoint/2010/main" val="154386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5442B-68F3-6C38-2EEC-51E920FBF5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CAFA724-AF9B-10E6-DB74-9ADC45FD6BCE}"/>
              </a:ext>
            </a:extLst>
          </p:cNvPr>
          <p:cNvSpPr>
            <a:spLocks noGrp="1"/>
          </p:cNvSpPr>
          <p:nvPr>
            <p:ph type="title"/>
          </p:nvPr>
        </p:nvSpPr>
        <p:spPr>
          <a:xfrm>
            <a:off x="335231" y="314632"/>
            <a:ext cx="11160125" cy="511845"/>
          </a:xfrm>
        </p:spPr>
        <p:txBody>
          <a:bodyPr>
            <a:normAutofit fontScale="90000"/>
          </a:bodyPr>
          <a:lstStyle/>
          <a:p>
            <a:pPr marL="0" indent="0">
              <a:lnSpc>
                <a:spcPct val="100000"/>
              </a:lnSpc>
              <a:spcBef>
                <a:spcPts val="600"/>
              </a:spcBef>
              <a:buNone/>
            </a:pPr>
            <a:r>
              <a:rPr lang="en-US" sz="3600" b="1" dirty="0">
                <a:solidFill>
                  <a:srgbClr val="0070C0"/>
                </a:solidFill>
                <a:latin typeface="Calibri" panose="020F0502020204030204" pitchFamily="34" charset="0"/>
                <a:ea typeface="Calibri" panose="020F0502020204030204" pitchFamily="34" charset="0"/>
                <a:cs typeface="Calibri" panose="020F0502020204030204" pitchFamily="34" charset="0"/>
              </a:rPr>
              <a:t>PGT Admissions </a:t>
            </a:r>
            <a:r>
              <a:rPr lang="en-US" sz="3600" dirty="0">
                <a:solidFill>
                  <a:srgbClr val="0070C0"/>
                </a:solidFill>
                <a:latin typeface="Calibri" panose="020F0502020204030204" pitchFamily="34" charset="0"/>
                <a:ea typeface="Calibri" panose="020F0502020204030204" pitchFamily="34" charset="0"/>
                <a:cs typeface="Calibri" panose="020F0502020204030204" pitchFamily="34" charset="0"/>
              </a:rPr>
              <a:t>| Application Process</a:t>
            </a:r>
            <a:br>
              <a:rPr lang="en-US" sz="3200" b="1" dirty="0">
                <a:latin typeface="Calibri" panose="020F0502020204030204" pitchFamily="34" charset="0"/>
                <a:ea typeface="Calibri" panose="020F0502020204030204" pitchFamily="34" charset="0"/>
                <a:cs typeface="Calibri" panose="020F0502020204030204" pitchFamily="34" charset="0"/>
              </a:rPr>
            </a:br>
            <a:endParaRPr lang="en-U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702F382-70E6-4D73-8401-A3AEF980E633}"/>
              </a:ext>
            </a:extLst>
          </p:cNvPr>
          <p:cNvSpPr txBox="1"/>
          <p:nvPr/>
        </p:nvSpPr>
        <p:spPr>
          <a:xfrm>
            <a:off x="335231" y="826477"/>
            <a:ext cx="11521535" cy="5355312"/>
          </a:xfrm>
          <a:prstGeom prst="rect">
            <a:avLst/>
          </a:prstGeom>
          <a:noFill/>
        </p:spPr>
        <p:txBody>
          <a:bodyPr wrap="square">
            <a:spAutoFit/>
          </a:bodyPr>
          <a:lstStyle/>
          <a:p>
            <a:pPr marL="285750" indent="-285750">
              <a:lnSpc>
                <a:spcPct val="150000"/>
              </a:lnSpc>
              <a:buClr>
                <a:srgbClr val="FF0000"/>
              </a:buClr>
              <a:buFont typeface="Wingdings" panose="05000000000000000000" pitchFamily="2" charset="2"/>
              <a:buChar char="§"/>
            </a:pPr>
            <a:r>
              <a:rPr lang="en-GB" dirty="0"/>
              <a:t>Direct application process</a:t>
            </a:r>
          </a:p>
          <a:p>
            <a:pPr marL="285750" indent="-285750">
              <a:lnSpc>
                <a:spcPct val="150000"/>
              </a:lnSpc>
              <a:buClr>
                <a:srgbClr val="FF0000"/>
              </a:buClr>
              <a:buFont typeface="Wingdings" panose="05000000000000000000" pitchFamily="2" charset="2"/>
              <a:buChar char="§"/>
            </a:pPr>
            <a:r>
              <a:rPr lang="en-GB" dirty="0"/>
              <a:t>Carefully read the ‘Applying’ section of the programme page</a:t>
            </a:r>
          </a:p>
          <a:p>
            <a:pPr marL="285750" indent="-285750">
              <a:lnSpc>
                <a:spcPct val="150000"/>
              </a:lnSpc>
              <a:buClr>
                <a:srgbClr val="FF0000"/>
              </a:buClr>
              <a:buFont typeface="Wingdings" panose="05000000000000000000" pitchFamily="2" charset="2"/>
              <a:buChar char="§"/>
            </a:pPr>
            <a:r>
              <a:rPr lang="en-GB" dirty="0"/>
              <a:t>Research tuition fees and funding pages</a:t>
            </a:r>
          </a:p>
          <a:p>
            <a:pPr marL="285750" indent="-285750">
              <a:lnSpc>
                <a:spcPct val="150000"/>
              </a:lnSpc>
              <a:buClr>
                <a:srgbClr val="FF0000"/>
              </a:buClr>
              <a:buFont typeface="Wingdings" panose="05000000000000000000" pitchFamily="2" charset="2"/>
              <a:buChar char="§"/>
            </a:pPr>
            <a:r>
              <a:rPr lang="en-GB" dirty="0"/>
              <a:t>Complete all sections of the application form</a:t>
            </a:r>
          </a:p>
          <a:p>
            <a:pPr marL="285750" indent="-285750">
              <a:lnSpc>
                <a:spcPct val="150000"/>
              </a:lnSpc>
              <a:buClr>
                <a:srgbClr val="FF0000"/>
              </a:buClr>
              <a:buFont typeface="Wingdings" panose="05000000000000000000" pitchFamily="2" charset="2"/>
              <a:buChar char="§"/>
            </a:pPr>
            <a:r>
              <a:rPr lang="en-GB" dirty="0"/>
              <a:t>Upload all supporting documents currently available (some post-application such as portfolio or writing sample). Most importantly the undergraduate degree transcript with an English translation (if applicable)</a:t>
            </a:r>
          </a:p>
          <a:p>
            <a:pPr marL="285750" indent="-285750">
              <a:lnSpc>
                <a:spcPct val="150000"/>
              </a:lnSpc>
              <a:buClr>
                <a:srgbClr val="FF0000"/>
              </a:buClr>
              <a:buFont typeface="Wingdings" panose="05000000000000000000" pitchFamily="2" charset="2"/>
              <a:buChar char="§"/>
            </a:pPr>
            <a:r>
              <a:rPr lang="en-GB" dirty="0"/>
              <a:t>Write and submit a full, bespoke personal statement</a:t>
            </a:r>
          </a:p>
          <a:p>
            <a:pPr marL="285750" indent="-285750">
              <a:lnSpc>
                <a:spcPct val="150000"/>
              </a:lnSpc>
              <a:buClr>
                <a:srgbClr val="FF0000"/>
              </a:buClr>
              <a:buFont typeface="Wingdings" panose="05000000000000000000" pitchFamily="2" charset="2"/>
              <a:buChar char="§"/>
            </a:pPr>
            <a:r>
              <a:rPr lang="en-GB" dirty="0"/>
              <a:t>Contact referee (if required)</a:t>
            </a:r>
          </a:p>
          <a:p>
            <a:pPr marL="285750" indent="-285750">
              <a:lnSpc>
                <a:spcPct val="150000"/>
              </a:lnSpc>
              <a:buClr>
                <a:srgbClr val="FF0000"/>
              </a:buClr>
              <a:buFont typeface="Wingdings" panose="05000000000000000000" pitchFamily="2" charset="2"/>
              <a:buChar char="§"/>
            </a:pPr>
            <a:r>
              <a:rPr lang="en-GB" dirty="0"/>
              <a:t>Note attention to deadlines for gathered field programmes</a:t>
            </a:r>
          </a:p>
          <a:p>
            <a:pPr marL="285750" indent="-285750">
              <a:lnSpc>
                <a:spcPct val="150000"/>
              </a:lnSpc>
              <a:buClr>
                <a:srgbClr val="FF0000"/>
              </a:buClr>
              <a:buFont typeface="Wingdings" panose="05000000000000000000" pitchFamily="2" charset="2"/>
              <a:buChar char="§"/>
            </a:pPr>
            <a:r>
              <a:rPr lang="en-GB" dirty="0"/>
              <a:t>Consider choice: maximum of 3 (CSE) or 5 (CAHSS) applications</a:t>
            </a:r>
          </a:p>
          <a:p>
            <a:pPr marL="285750" indent="-285750">
              <a:lnSpc>
                <a:spcPct val="150000"/>
              </a:lnSpc>
              <a:buClr>
                <a:srgbClr val="FF0000"/>
              </a:buClr>
              <a:buFont typeface="Wingdings" panose="05000000000000000000" pitchFamily="2" charset="2"/>
              <a:buChar char="§"/>
            </a:pPr>
            <a:r>
              <a:rPr lang="en-GB" dirty="0"/>
              <a:t>Pay application fee (if required)</a:t>
            </a:r>
          </a:p>
          <a:p>
            <a:pPr marL="285750" indent="-285750">
              <a:lnSpc>
                <a:spcPct val="150000"/>
              </a:lnSpc>
              <a:buClr>
                <a:srgbClr val="FF0000"/>
              </a:buClr>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90056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5442B-68F3-6C38-2EEC-51E920FBF5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CAFA724-AF9B-10E6-DB74-9ADC45FD6BCE}"/>
              </a:ext>
            </a:extLst>
          </p:cNvPr>
          <p:cNvSpPr>
            <a:spLocks noGrp="1"/>
          </p:cNvSpPr>
          <p:nvPr>
            <p:ph type="title"/>
          </p:nvPr>
        </p:nvSpPr>
        <p:spPr>
          <a:xfrm>
            <a:off x="335231" y="341010"/>
            <a:ext cx="11160125" cy="520636"/>
          </a:xfrm>
        </p:spPr>
        <p:txBody>
          <a:bodyPr>
            <a:normAutofit fontScale="90000"/>
          </a:bodyPr>
          <a:lstStyle/>
          <a:p>
            <a:r>
              <a:rPr lang="en-US" sz="3600" b="1" dirty="0">
                <a:solidFill>
                  <a:srgbClr val="0070C0"/>
                </a:solidFill>
                <a:latin typeface="Calibri" panose="020F0502020204030204" pitchFamily="34" charset="0"/>
                <a:ea typeface="Calibri" panose="020F0502020204030204" pitchFamily="34" charset="0"/>
                <a:cs typeface="Calibri" panose="020F0502020204030204" pitchFamily="34" charset="0"/>
              </a:rPr>
              <a:t>UG and PGT Admissions </a:t>
            </a:r>
            <a:r>
              <a:rPr lang="en-US" sz="3600" dirty="0">
                <a:solidFill>
                  <a:srgbClr val="0070C0"/>
                </a:solidFill>
                <a:latin typeface="Calibri" panose="020F0502020204030204" pitchFamily="34" charset="0"/>
                <a:ea typeface="Calibri" panose="020F0502020204030204" pitchFamily="34" charset="0"/>
                <a:cs typeface="Calibri" panose="020F0502020204030204" pitchFamily="34" charset="0"/>
              </a:rPr>
              <a:t>| Post-application</a:t>
            </a:r>
            <a:br>
              <a:rPr lang="en-US" sz="3200" b="1" dirty="0">
                <a:latin typeface="Calibri" panose="020F0502020204030204" pitchFamily="34" charset="0"/>
                <a:ea typeface="Calibri" panose="020F0502020204030204" pitchFamily="34" charset="0"/>
                <a:cs typeface="Calibri" panose="020F0502020204030204" pitchFamily="34" charset="0"/>
              </a:rPr>
            </a:br>
            <a:br>
              <a:rPr lang="en-US" sz="2000" dirty="0">
                <a:latin typeface="Calibri" panose="020F0502020204030204" pitchFamily="34" charset="0"/>
                <a:ea typeface="Calibri" panose="020F0502020204030204" pitchFamily="34" charset="0"/>
                <a:cs typeface="Calibri" panose="020F0502020204030204" pitchFamily="34" charset="0"/>
              </a:rPr>
            </a:b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7" name="Content Placeholder 3">
            <a:extLst>
              <a:ext uri="{FF2B5EF4-FFF2-40B4-BE49-F238E27FC236}">
                <a16:creationId xmlns:a16="http://schemas.microsoft.com/office/drawing/2014/main" id="{3D311385-1530-47FA-949B-9FCE5610E6F6}"/>
              </a:ext>
            </a:extLst>
          </p:cNvPr>
          <p:cNvSpPr>
            <a:spLocks noGrp="1"/>
          </p:cNvSpPr>
          <p:nvPr>
            <p:ph idx="1"/>
          </p:nvPr>
        </p:nvSpPr>
        <p:spPr>
          <a:xfrm>
            <a:off x="335231" y="861646"/>
            <a:ext cx="10668618" cy="4677508"/>
          </a:xfrm>
        </p:spPr>
        <p:txBody>
          <a:bodyPr vert="horz" lIns="0" tIns="0" rIns="0" bIns="0" rtlCol="0" anchor="t">
            <a:noAutofit/>
          </a:bodyPr>
          <a:lstStyle/>
          <a:p>
            <a:pPr fontAlgn="base">
              <a:spcBef>
                <a:spcPts val="600"/>
              </a:spcBef>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The offer might be:</a:t>
            </a:r>
          </a:p>
          <a:p>
            <a:pPr lvl="1" fontAlgn="base">
              <a:spcBef>
                <a:spcPts val="600"/>
              </a:spcBef>
              <a:buClr>
                <a:schemeClr val="accent1"/>
              </a:buClr>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Conditional or Unconditional; if conditional, the conditions could be:</a:t>
            </a:r>
          </a:p>
          <a:p>
            <a:pPr lvl="2" fontAlgn="base">
              <a:spcBef>
                <a:spcPts val="600"/>
              </a:spcBef>
              <a:buClr>
                <a:schemeClr val="accent1"/>
              </a:buClr>
              <a:buFont typeface="Wingdings" panose="05000000000000000000" pitchFamily="2" charset="2"/>
              <a:buChar char="Ø"/>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Certificates</a:t>
            </a:r>
          </a:p>
          <a:p>
            <a:pPr lvl="2" fontAlgn="base">
              <a:spcBef>
                <a:spcPts val="600"/>
              </a:spcBef>
              <a:buClr>
                <a:schemeClr val="accent1"/>
              </a:buClr>
              <a:buFont typeface="Wingdings" panose="05000000000000000000" pitchFamily="2" charset="2"/>
              <a:buChar char="Ø"/>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English language</a:t>
            </a:r>
          </a:p>
          <a:p>
            <a:pPr lvl="2" fontAlgn="base">
              <a:spcBef>
                <a:spcPts val="600"/>
              </a:spcBef>
              <a:buClr>
                <a:schemeClr val="accent1"/>
              </a:buClr>
              <a:buFont typeface="Wingdings" panose="05000000000000000000" pitchFamily="2" charset="2"/>
              <a:buChar char="Ø"/>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Completing qualifications with specific grades </a:t>
            </a:r>
          </a:p>
          <a:p>
            <a:pPr lvl="2" fontAlgn="base">
              <a:spcBef>
                <a:spcPts val="600"/>
              </a:spcBef>
              <a:buClr>
                <a:schemeClr val="accent1"/>
              </a:buClr>
              <a:buFont typeface="Wingdings" panose="05000000000000000000" pitchFamily="2" charset="2"/>
              <a:buChar char="Ø"/>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Completing qualifications with specific subjects</a:t>
            </a:r>
          </a:p>
          <a:p>
            <a:pPr lvl="2" fontAlgn="base">
              <a:spcBef>
                <a:spcPts val="600"/>
              </a:spcBef>
              <a:buClr>
                <a:schemeClr val="accent1"/>
              </a:buClr>
              <a:buFont typeface="Wingdings" panose="05000000000000000000" pitchFamily="2" charset="2"/>
              <a:buChar char="Ø"/>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Pay deposit (PGT) (if required)</a:t>
            </a:r>
          </a:p>
          <a:p>
            <a:pPr fontAlgn="base">
              <a:spcBef>
                <a:spcPts val="600"/>
              </a:spcBef>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Access </a:t>
            </a:r>
            <a:r>
              <a:rPr lang="en-GB" sz="1800" dirty="0" err="1">
                <a:solidFill>
                  <a:srgbClr val="041D41"/>
                </a:solidFill>
                <a:latin typeface="Calibri" panose="020F0502020204030204" pitchFamily="34" charset="0"/>
                <a:ea typeface="Calibri" panose="020F0502020204030204" pitchFamily="34" charset="0"/>
                <a:cs typeface="Calibri" panose="020F0502020204030204" pitchFamily="34" charset="0"/>
              </a:rPr>
              <a:t>MyEd</a:t>
            </a: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 online portal</a:t>
            </a:r>
          </a:p>
          <a:p>
            <a:pPr fontAlgn="base">
              <a:spcBef>
                <a:spcPts val="600"/>
              </a:spcBef>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Pay the application fee (PGT if required)</a:t>
            </a:r>
          </a:p>
          <a:p>
            <a:pPr fontAlgn="base">
              <a:spcBef>
                <a:spcPts val="600"/>
              </a:spcBef>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Monitor the progress of the application</a:t>
            </a:r>
          </a:p>
          <a:p>
            <a:pPr fontAlgn="base">
              <a:spcBef>
                <a:spcPts val="600"/>
              </a:spcBef>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Check for messages on the Applicant Hub</a:t>
            </a:r>
          </a:p>
          <a:p>
            <a:pPr lvl="1" fontAlgn="base">
              <a:spcBef>
                <a:spcPts val="600"/>
              </a:spcBef>
              <a:buClr>
                <a:schemeClr val="accent1"/>
              </a:buClr>
              <a:buFont typeface="Arial" panose="020B0604020202020204" pitchFamily="34" charset="0"/>
              <a:buChar char="•"/>
            </a:pPr>
            <a:r>
              <a:rPr lang="en-GB" sz="1800" dirty="0">
                <a:solidFill>
                  <a:srgbClr val="041D41"/>
                </a:solidFill>
                <a:latin typeface="Calibri" panose="020F0502020204030204" pitchFamily="34" charset="0"/>
                <a:ea typeface="Calibri" panose="020F0502020204030204" pitchFamily="34" charset="0"/>
                <a:cs typeface="Calibri" panose="020F0502020204030204" pitchFamily="34" charset="0"/>
              </a:rPr>
              <a:t>Especially those requiring an additional document or reference</a:t>
            </a:r>
          </a:p>
          <a:p>
            <a:pPr marL="0" lvl="0">
              <a:spcBef>
                <a:spcPts val="600"/>
              </a:spcBef>
            </a:pPr>
            <a:r>
              <a:rPr lang="en-GB" sz="1800" dirty="0">
                <a:effectLst/>
                <a:latin typeface="Calibri" panose="020F0502020204030204" pitchFamily="34" charset="0"/>
                <a:ea typeface="Times New Roman" panose="02020603050405020304" pitchFamily="18" charset="0"/>
              </a:rPr>
              <a:t>Please try to avoid emailing the team to chase decisions- this can slow down the decision making </a:t>
            </a:r>
          </a:p>
          <a:p>
            <a:pPr lvl="0">
              <a:spcBef>
                <a:spcPts val="600"/>
              </a:spcBef>
            </a:pPr>
            <a:r>
              <a:rPr lang="en-GB" sz="1800" dirty="0">
                <a:effectLst/>
                <a:latin typeface="Calibri" panose="020F0502020204030204" pitchFamily="34" charset="0"/>
                <a:ea typeface="Times New Roman" panose="02020603050405020304" pitchFamily="18" charset="0"/>
              </a:rPr>
              <a:t>Please try to avoid emailing the team </a:t>
            </a:r>
            <a:r>
              <a:rPr lang="en-GB" sz="1800" dirty="0">
                <a:latin typeface="Calibri" panose="020F0502020204030204" pitchFamily="34" charset="0"/>
                <a:ea typeface="Times New Roman" panose="02020603050405020304" pitchFamily="18" charset="0"/>
              </a:rPr>
              <a:t>for appeals, applicants </a:t>
            </a:r>
            <a:r>
              <a:rPr lang="en-GB" sz="1800" dirty="0">
                <a:effectLst/>
                <a:latin typeface="Calibri" panose="020F0502020204030204" pitchFamily="34" charset="0"/>
                <a:ea typeface="Times New Roman" panose="02020603050405020304" pitchFamily="18" charset="0"/>
              </a:rPr>
              <a:t>should follow the process </a:t>
            </a:r>
            <a:r>
              <a:rPr lang="en-GB" sz="1800" dirty="0">
                <a:latin typeface="Calibri" panose="020F0502020204030204" pitchFamily="34" charset="0"/>
                <a:ea typeface="Times New Roman" panose="02020603050405020304" pitchFamily="18" charset="0"/>
              </a:rPr>
              <a:t>here:</a:t>
            </a:r>
            <a:r>
              <a:rPr lang="en-GB" sz="1800" dirty="0">
                <a:effectLst/>
                <a:latin typeface="Calibri" panose="020F0502020204030204" pitchFamily="34" charset="0"/>
                <a:ea typeface="Times New Roman" panose="02020603050405020304" pitchFamily="18" charset="0"/>
              </a:rPr>
              <a:t> </a:t>
            </a:r>
            <a:r>
              <a:rPr lang="en-GB" sz="1800" dirty="0">
                <a:latin typeface="Calibri" panose="020F0502020204030204" pitchFamily="34" charset="0"/>
                <a:ea typeface="Times New Roman" panose="02020603050405020304" pitchFamily="18" charset="0"/>
                <a:hlinkClick r:id="rId3"/>
              </a:rPr>
              <a:t>appeals</a:t>
            </a:r>
            <a:endParaRPr lang="en-GB" sz="1800" dirty="0">
              <a:latin typeface="Calibri" panose="020F0502020204030204" pitchFamily="34" charset="0"/>
              <a:ea typeface="Times New Roman" panose="02020603050405020304" pitchFamily="18" charset="0"/>
            </a:endParaRPr>
          </a:p>
          <a:p>
            <a:pPr marL="0" indent="0" fontAlgn="base">
              <a:buNone/>
            </a:pPr>
            <a:endParaRPr lang="en-GB" sz="1800" dirty="0">
              <a:solidFill>
                <a:schemeClr val="tx1">
                  <a:lumMod val="90000"/>
                  <a:lumOff val="10000"/>
                </a:schemeClr>
              </a:solidFill>
              <a:latin typeface="Source Sans Pro Light"/>
              <a:ea typeface="Source Sans Pro Light"/>
            </a:endParaRPr>
          </a:p>
          <a:p>
            <a:pPr marL="0" indent="0" fontAlgn="base">
              <a:buNone/>
            </a:pPr>
            <a:endParaRPr lang="en-GB" dirty="0">
              <a:solidFill>
                <a:schemeClr val="tx1">
                  <a:lumMod val="90000"/>
                  <a:lumOff val="10000"/>
                </a:schemeClr>
              </a:solidFill>
              <a:latin typeface="Source Sans Pro Light"/>
              <a:ea typeface="Source Sans Pro Light"/>
            </a:endParaRPr>
          </a:p>
        </p:txBody>
      </p:sp>
    </p:spTree>
    <p:extLst>
      <p:ext uri="{BB962C8B-B14F-4D97-AF65-F5344CB8AC3E}">
        <p14:creationId xmlns:p14="http://schemas.microsoft.com/office/powerpoint/2010/main" val="66734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5442B-68F3-6C38-2EEC-51E920FBF5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CAFA724-AF9B-10E6-DB74-9ADC45FD6BCE}"/>
              </a:ext>
            </a:extLst>
          </p:cNvPr>
          <p:cNvSpPr>
            <a:spLocks noGrp="1"/>
          </p:cNvSpPr>
          <p:nvPr>
            <p:ph type="title"/>
          </p:nvPr>
        </p:nvSpPr>
        <p:spPr>
          <a:xfrm>
            <a:off x="335230" y="341010"/>
            <a:ext cx="11160125" cy="2314268"/>
          </a:xfrm>
        </p:spPr>
        <p:txBody>
          <a:bodyPr>
            <a:normAutofit fontScale="90000"/>
          </a:bodyPr>
          <a:lstStyle/>
          <a:p>
            <a:r>
              <a:rPr lang="en-US" sz="3600" b="1" dirty="0">
                <a:solidFill>
                  <a:srgbClr val="0070C0"/>
                </a:solidFill>
                <a:latin typeface="Calibri" panose="020F0502020204030204" pitchFamily="34" charset="0"/>
                <a:ea typeface="Calibri" panose="020F0502020204030204" pitchFamily="34" charset="0"/>
                <a:cs typeface="Calibri" panose="020F0502020204030204" pitchFamily="34" charset="0"/>
              </a:rPr>
              <a:t>UG Admissions </a:t>
            </a:r>
            <a:r>
              <a:rPr lang="en-US" sz="3600" dirty="0">
                <a:solidFill>
                  <a:srgbClr val="0070C0"/>
                </a:solidFill>
                <a:latin typeface="Calibri" panose="020F0502020204030204" pitchFamily="34" charset="0"/>
                <a:ea typeface="Calibri" panose="020F0502020204030204" pitchFamily="34" charset="0"/>
                <a:cs typeface="Calibri" panose="020F0502020204030204" pitchFamily="34" charset="0"/>
              </a:rPr>
              <a:t>| Post-application</a:t>
            </a:r>
            <a:br>
              <a:rPr lang="en-US" sz="3200" dirty="0">
                <a:latin typeface="Calibri" panose="020F0502020204030204" pitchFamily="34" charset="0"/>
                <a:ea typeface="Calibri" panose="020F0502020204030204" pitchFamily="34" charset="0"/>
                <a:cs typeface="Calibri" panose="020F0502020204030204" pitchFamily="34" charset="0"/>
              </a:rPr>
            </a:br>
            <a:br>
              <a:rPr lang="en-US" sz="3200" dirty="0">
                <a:latin typeface="Calibri" panose="020F0502020204030204" pitchFamily="34" charset="0"/>
                <a:ea typeface="Calibri" panose="020F0502020204030204" pitchFamily="34" charset="0"/>
                <a:cs typeface="Calibri" panose="020F0502020204030204" pitchFamily="34" charset="0"/>
              </a:rPr>
            </a:br>
            <a:br>
              <a:rPr lang="en-US" sz="3200" dirty="0">
                <a:latin typeface="Calibri" panose="020F0502020204030204" pitchFamily="34" charset="0"/>
                <a:ea typeface="Calibri" panose="020F0502020204030204" pitchFamily="34" charset="0"/>
                <a:cs typeface="Calibri" panose="020F0502020204030204" pitchFamily="34" charset="0"/>
              </a:rPr>
            </a:br>
            <a:br>
              <a:rPr lang="en-US" sz="2000" dirty="0">
                <a:latin typeface="Calibri" panose="020F0502020204030204" pitchFamily="34" charset="0"/>
                <a:ea typeface="Calibri" panose="020F0502020204030204" pitchFamily="34" charset="0"/>
                <a:cs typeface="Calibri" panose="020F0502020204030204" pitchFamily="34" charset="0"/>
              </a:rPr>
            </a:br>
            <a:br>
              <a:rPr lang="en-US" sz="2000" dirty="0">
                <a:latin typeface="Calibri" panose="020F0502020204030204" pitchFamily="34" charset="0"/>
                <a:ea typeface="Calibri" panose="020F0502020204030204" pitchFamily="34" charset="0"/>
                <a:cs typeface="Calibri" panose="020F0502020204030204" pitchFamily="34" charset="0"/>
              </a:rPr>
            </a:br>
            <a:br>
              <a:rPr lang="en-US" sz="2000" dirty="0">
                <a:latin typeface="Calibri" panose="020F0502020204030204" pitchFamily="34" charset="0"/>
                <a:ea typeface="Calibri" panose="020F0502020204030204" pitchFamily="34" charset="0"/>
                <a:cs typeface="Calibri" panose="020F0502020204030204" pitchFamily="34" charset="0"/>
              </a:rPr>
            </a:br>
            <a:br>
              <a:rPr lang="en-US" sz="2000" dirty="0">
                <a:latin typeface="Calibri" panose="020F0502020204030204" pitchFamily="34" charset="0"/>
                <a:ea typeface="Calibri" panose="020F0502020204030204" pitchFamily="34" charset="0"/>
                <a:cs typeface="Calibri" panose="020F0502020204030204" pitchFamily="34" charset="0"/>
              </a:rPr>
            </a:br>
            <a:br>
              <a:rPr lang="en-US" sz="2000" dirty="0">
                <a:latin typeface="Calibri" panose="020F0502020204030204" pitchFamily="34" charset="0"/>
                <a:ea typeface="Calibri" panose="020F0502020204030204" pitchFamily="34" charset="0"/>
                <a:cs typeface="Calibri" panose="020F0502020204030204" pitchFamily="34" charset="0"/>
              </a:rPr>
            </a:b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9C1751A7-009F-47A9-A88C-AE931326A79C}"/>
              </a:ext>
            </a:extLst>
          </p:cNvPr>
          <p:cNvSpPr txBox="1"/>
          <p:nvPr/>
        </p:nvSpPr>
        <p:spPr>
          <a:xfrm>
            <a:off x="275742" y="1073825"/>
            <a:ext cx="11521535" cy="3970318"/>
          </a:xfrm>
          <a:prstGeom prst="rect">
            <a:avLst/>
          </a:prstGeom>
          <a:noFill/>
        </p:spPr>
        <p:txBody>
          <a:bodyPr wrap="square">
            <a:spAutoFit/>
          </a:bodyPr>
          <a:lstStyle/>
          <a:p>
            <a:pPr marL="285750" indent="-285750">
              <a:buClr>
                <a:srgbClr val="CC0504"/>
              </a:buClr>
              <a:buFont typeface="Wingdings" panose="05000000000000000000" pitchFamily="2" charset="2"/>
              <a:buChar char="§"/>
            </a:pPr>
            <a:r>
              <a:rPr lang="en-US" sz="1800" dirty="0">
                <a:latin typeface="Calibri" panose="020F0502020204030204" pitchFamily="34" charset="0"/>
                <a:ea typeface="Calibri" panose="020F0502020204030204" pitchFamily="34" charset="0"/>
                <a:cs typeface="Calibri" panose="020F0502020204030204" pitchFamily="34" charset="0"/>
              </a:rPr>
              <a:t>UCAS reintroduced the advisory deadline </a:t>
            </a:r>
            <a:r>
              <a:rPr lang="en-US" dirty="0">
                <a:latin typeface="Calibri" panose="020F0502020204030204" pitchFamily="34" charset="0"/>
                <a:ea typeface="Calibri" panose="020F0502020204030204" pitchFamily="34" charset="0"/>
                <a:cs typeface="Calibri" panose="020F0502020204030204" pitchFamily="34" charset="0"/>
              </a:rPr>
              <a:t>at the </a:t>
            </a:r>
            <a:r>
              <a:rPr lang="en-US" sz="1800" dirty="0">
                <a:latin typeface="Calibri" panose="020F0502020204030204" pitchFamily="34" charset="0"/>
                <a:ea typeface="Calibri" panose="020F0502020204030204" pitchFamily="34" charset="0"/>
                <a:cs typeface="Calibri" panose="020F0502020204030204" pitchFamily="34" charset="0"/>
              </a:rPr>
              <a:t>end March so </a:t>
            </a:r>
            <a:r>
              <a:rPr lang="en-GB" sz="1800" dirty="0">
                <a:latin typeface="Calibri" panose="020F0502020204030204" pitchFamily="34" charset="0"/>
                <a:ea typeface="Calibri" panose="020F0502020204030204" pitchFamily="34" charset="0"/>
                <a:cs typeface="Calibri" panose="020F0502020204030204" pitchFamily="34" charset="0"/>
              </a:rPr>
              <a:t>we have worked to issue the majority of decisions for on-time (ECD) complete applications by this deadline. </a:t>
            </a:r>
            <a:r>
              <a:rPr lang="en-GB" sz="1800" dirty="0">
                <a:effectLst/>
                <a:latin typeface="Calibri" panose="020F0502020204030204" pitchFamily="34" charset="0"/>
                <a:ea typeface="Times New Roman" panose="02020603050405020304" pitchFamily="18" charset="0"/>
              </a:rPr>
              <a:t>All decisions will be made by the UCAS decision deadline in May</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CC0504"/>
              </a:buClr>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 application v</a:t>
            </a:r>
            <a:r>
              <a:rPr lang="en-US" sz="1800" dirty="0">
                <a:latin typeface="Calibri" panose="020F0502020204030204" pitchFamily="34" charset="0"/>
                <a:ea typeface="Calibri" panose="020F0502020204030204" pitchFamily="34" charset="0"/>
                <a:cs typeface="Calibri" panose="020F0502020204030204" pitchFamily="34" charset="0"/>
              </a:rPr>
              <a:t>olume has increased </a:t>
            </a:r>
            <a:r>
              <a:rPr lang="en-US" dirty="0">
                <a:latin typeface="Calibri" panose="020F0502020204030204" pitchFamily="34" charset="0"/>
                <a:ea typeface="Calibri" panose="020F0502020204030204" pitchFamily="34" charset="0"/>
                <a:cs typeface="Calibri" panose="020F0502020204030204" pitchFamily="34" charset="0"/>
              </a:rPr>
              <a:t>compared to previous cycles</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CC0504"/>
              </a:buClr>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An </a:t>
            </a:r>
            <a:r>
              <a:rPr lang="en-US" sz="1800" dirty="0">
                <a:latin typeface="Calibri" panose="020F0502020204030204" pitchFamily="34" charset="0"/>
                <a:ea typeface="Calibri" panose="020F0502020204030204" pitchFamily="34" charset="0"/>
                <a:cs typeface="Calibri" panose="020F0502020204030204" pitchFamily="34" charset="0"/>
              </a:rPr>
              <a:t>extremely high volume of applications come in around the deadlines </a:t>
            </a: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CC0504"/>
              </a:buClr>
              <a:buFont typeface="Wingdings" panose="05000000000000000000" pitchFamily="2" charset="2"/>
              <a:buChar char="§"/>
            </a:pPr>
            <a:r>
              <a:rPr lang="en-GB" sz="1800" dirty="0">
                <a:latin typeface="Calibri" panose="020F0502020204030204" pitchFamily="34" charset="0"/>
                <a:ea typeface="Calibri" panose="020F0502020204030204" pitchFamily="34" charset="0"/>
                <a:cs typeface="Calibri" panose="020F0502020204030204" pitchFamily="34" charset="0"/>
              </a:rPr>
              <a:t>For highly competitive programmes we can only make early decisions on the strongest students. Those not initially in the strongest category will be held until the UCAS ECD to be assessed against the rest of the applicant pool.</a:t>
            </a: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CC0504"/>
              </a:buClr>
              <a:buFont typeface="Wingdings" panose="05000000000000000000" pitchFamily="2" charset="2"/>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CC0504"/>
              </a:buClr>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In order to ensure quick turnaround of decisions we need to be provided with all the information we require about their studies, so we can assess if they are qualified or competitive. Note that some applications may require an individual curriculum assessment (e.g. diplomas, foundation programmes and degree study).</a:t>
            </a:r>
            <a:endParaRPr lang="en-US" dirty="0">
              <a:latin typeface="Calibri" panose="020F0502020204030204" pitchFamily="34" charset="0"/>
              <a:ea typeface="Calibri" panose="020F0502020204030204" pitchFamily="34" charset="0"/>
              <a:cs typeface="Calibri" panose="020F0502020204030204" pitchFamily="34" charset="0"/>
            </a:endParaRPr>
          </a:p>
          <a:p>
            <a:pPr lvl="1">
              <a:buClr>
                <a:srgbClr val="CC0504"/>
              </a:buClr>
            </a:pPr>
            <a:endParaRPr lang="en-GB" dirty="0">
              <a:latin typeface="Calibri" panose="020F0502020204030204" pitchFamily="34" charset="0"/>
              <a:ea typeface="Calibri" panose="020F0502020204030204" pitchFamily="34" charset="0"/>
              <a:cs typeface="Calibri" panose="020F0502020204030204" pitchFamily="34" charset="0"/>
            </a:endParaRPr>
          </a:p>
          <a:p>
            <a:pPr lvl="1">
              <a:buClr>
                <a:srgbClr val="CC0504"/>
              </a:buClr>
            </a:pPr>
            <a:endParaRPr lang="en-GB" dirty="0">
              <a:latin typeface="Calibri" panose="020F0502020204030204" pitchFamily="34" charset="0"/>
              <a:ea typeface="Calibri" panose="020F0502020204030204" pitchFamily="34" charset="0"/>
              <a:cs typeface="Calibri" panose="020F0502020204030204" pitchFamily="34" charset="0"/>
            </a:endParaRPr>
          </a:p>
          <a:p>
            <a:pPr marL="0" lvl="2">
              <a:buClr>
                <a:srgbClr val="CC0504"/>
              </a:buClr>
            </a:pPr>
            <a:r>
              <a:rPr lang="en-GB" dirty="0">
                <a:latin typeface="Calibri" panose="020F0502020204030204" pitchFamily="34" charset="0"/>
                <a:ea typeface="Calibri" panose="020F0502020204030204" pitchFamily="34" charset="0"/>
                <a:cs typeface="Calibri" panose="020F0502020204030204" pitchFamily="34" charset="0"/>
              </a:rPr>
              <a:t>CAHSS Overseas on-time UCAS offers for 2026 entry</a:t>
            </a:r>
          </a:p>
          <a:p>
            <a:pPr marL="273050" lvl="2" indent="-273050">
              <a:buClr>
                <a:srgbClr val="CC0504"/>
              </a:buClr>
              <a:buFont typeface="Wingdings" panose="05000000000000000000" pitchFamily="2" charset="2"/>
              <a:buChar char="Ø"/>
            </a:pPr>
            <a:r>
              <a:rPr lang="en-GB" dirty="0">
                <a:latin typeface="Calibri" panose="020F0502020204030204" pitchFamily="34" charset="0"/>
                <a:ea typeface="Calibri" panose="020F0502020204030204" pitchFamily="34" charset="0"/>
                <a:cs typeface="Calibri" panose="020F0502020204030204" pitchFamily="34" charset="0"/>
              </a:rPr>
              <a:t>89%  received offer before 31 March (UCAS advisory deadline) increased from 63% in 2025</a:t>
            </a:r>
          </a:p>
        </p:txBody>
      </p:sp>
    </p:spTree>
    <p:extLst>
      <p:ext uri="{BB962C8B-B14F-4D97-AF65-F5344CB8AC3E}">
        <p14:creationId xmlns:p14="http://schemas.microsoft.com/office/powerpoint/2010/main" val="141861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UofE Colours">
      <a:dk1>
        <a:srgbClr val="041E41"/>
      </a:dk1>
      <a:lt1>
        <a:srgbClr val="FFFFFF"/>
      </a:lt1>
      <a:dk2>
        <a:srgbClr val="5E5E5E"/>
      </a:dk2>
      <a:lt2>
        <a:srgbClr val="DDDDDD"/>
      </a:lt2>
      <a:accent1>
        <a:srgbClr val="D50032"/>
      </a:accent1>
      <a:accent2>
        <a:srgbClr val="004F71"/>
      </a:accent2>
      <a:accent3>
        <a:srgbClr val="F3AA00"/>
      </a:accent3>
      <a:accent4>
        <a:srgbClr val="C2D3DF"/>
      </a:accent4>
      <a:accent5>
        <a:srgbClr val="CD5913"/>
      </a:accent5>
      <a:accent6>
        <a:srgbClr val="830065"/>
      </a:accent6>
      <a:hlink>
        <a:srgbClr val="0089AA"/>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Corporate" id="{211A8570-7D3F-F84C-9E20-F9F49A9A078F}" vid="{93277205-B6F8-FC4C-9455-695932AB1D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osting xmlns="114292c4-3025-4e0c-a59a-0b9ee8a888d9" xsi:nil="true"/>
    <TaxCatchAll xmlns="cf38ce8f-e0da-446a-be9a-81cfb10b6345" xsi:nil="true"/>
    <lcf76f155ced4ddcb4097134ff3c332f xmlns="114292c4-3025-4e0c-a59a-0b9ee8a888d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AAB6FA8C5AC94F91705EF1E47C84C5" ma:contentTypeVersion="21" ma:contentTypeDescription="Create a new document." ma:contentTypeScope="" ma:versionID="f5714e51a1f55c38d3301421500f86ca">
  <xsd:schema xmlns:xsd="http://www.w3.org/2001/XMLSchema" xmlns:xs="http://www.w3.org/2001/XMLSchema" xmlns:p="http://schemas.microsoft.com/office/2006/metadata/properties" xmlns:ns2="114292c4-3025-4e0c-a59a-0b9ee8a888d9" xmlns:ns3="cf38ce8f-e0da-446a-be9a-81cfb10b6345" targetNamespace="http://schemas.microsoft.com/office/2006/metadata/properties" ma:root="true" ma:fieldsID="09e062fbd18e2c55a7f9f32c8a26e214" ns2:_="" ns3:_="">
    <xsd:import namespace="114292c4-3025-4e0c-a59a-0b9ee8a888d9"/>
    <xsd:import namespace="cf38ce8f-e0da-446a-be9a-81cfb10b634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Hosting"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4292c4-3025-4e0c-a59a-0b9ee8a888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54eff52-6b6d-4e5f-a3b0-187f185b1d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osting" ma:index="26" nillable="true" ma:displayName="Hosting" ma:format="Dropdown" ma:internalName="Hosting">
      <xsd:complexType>
        <xsd:complexContent>
          <xsd:extension base="dms:MultiChoice">
            <xsd:sequence>
              <xsd:element name="Value" maxOccurs="unbounded" minOccurs="0" nillable="true">
                <xsd:simpleType>
                  <xsd:restriction base="dms:Choice">
                    <xsd:enumeration value="Talks"/>
                    <xsd:enumeration value="Tours"/>
                    <xsd:enumeration value="Information desks"/>
                    <xsd:enumeration value="talks/tours/information desks"/>
                    <xsd:enumeration value="Queuing"/>
                    <xsd:enumeration value="Catering"/>
                  </xsd:restriction>
                </xsd:simpleType>
              </xsd:element>
            </xsd:sequence>
          </xsd:extension>
        </xsd:complexContent>
      </xsd:complex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38ce8f-e0da-446a-be9a-81cfb10b634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6fb4db1-f026-4bf3-aec5-d649249515ca}" ma:internalName="TaxCatchAll" ma:showField="CatchAllData" ma:web="cf38ce8f-e0da-446a-be9a-81cfb10b63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3F381C-B191-4A7C-9457-A0D40482CA36}">
  <ds:schemaRefs>
    <ds:schemaRef ds:uri="http://schemas.microsoft.com/office/2006/metadata/properties"/>
    <ds:schemaRef ds:uri="http://schemas.microsoft.com/office/infopath/2007/PartnerControls"/>
    <ds:schemaRef ds:uri="114292c4-3025-4e0c-a59a-0b9ee8a888d9"/>
    <ds:schemaRef ds:uri="cf38ce8f-e0da-446a-be9a-81cfb10b6345"/>
  </ds:schemaRefs>
</ds:datastoreItem>
</file>

<file path=customXml/itemProps2.xml><?xml version="1.0" encoding="utf-8"?>
<ds:datastoreItem xmlns:ds="http://schemas.openxmlformats.org/officeDocument/2006/customXml" ds:itemID="{93E98493-5095-4EDE-8B5D-6178CE815A0B}">
  <ds:schemaRefs>
    <ds:schemaRef ds:uri="http://schemas.microsoft.com/sharepoint/v3/contenttype/forms"/>
  </ds:schemaRefs>
</ds:datastoreItem>
</file>

<file path=customXml/itemProps3.xml><?xml version="1.0" encoding="utf-8"?>
<ds:datastoreItem xmlns:ds="http://schemas.openxmlformats.org/officeDocument/2006/customXml" ds:itemID="{41046A5B-8472-4561-8968-F5D24C2AA5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4292c4-3025-4e0c-a59a-0b9ee8a888d9"/>
    <ds:schemaRef ds:uri="cf38ce8f-e0da-446a-be9a-81cfb10b63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403</TotalTime>
  <Words>1247</Words>
  <Application>Microsoft Office PowerPoint</Application>
  <PresentationFormat>Widescreen</PresentationFormat>
  <Paragraphs>174</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Aptos</vt:lpstr>
      <vt:lpstr>Arial</vt:lpstr>
      <vt:lpstr>Calibri</vt:lpstr>
      <vt:lpstr>Crimson Pro Black</vt:lpstr>
      <vt:lpstr>Source Sans Pro</vt:lpstr>
      <vt:lpstr>Source Sans Pro Light</vt:lpstr>
      <vt:lpstr>Source Sans Pro Semibold</vt:lpstr>
      <vt:lpstr>Source Sans Pro Semibold</vt:lpstr>
      <vt:lpstr>Symbol</vt:lpstr>
      <vt:lpstr>Wingdings</vt:lpstr>
      <vt:lpstr>1_Office Theme</vt:lpstr>
      <vt:lpstr>Admissions Agent Conference 2026 </vt:lpstr>
      <vt:lpstr>PowerPoint Presentation</vt:lpstr>
      <vt:lpstr>CAHSS Admissions</vt:lpstr>
      <vt:lpstr>CSE Admissions</vt:lpstr>
      <vt:lpstr>CMVM Admissions</vt:lpstr>
      <vt:lpstr>UG Admissions | Application Process </vt:lpstr>
      <vt:lpstr>PGT Admissions | Application Process </vt:lpstr>
      <vt:lpstr>UG and PGT Admissions | Post-application  </vt:lpstr>
      <vt:lpstr>UG Admissions | Post-application        </vt:lpstr>
      <vt:lpstr>PGT Admissions | Post-application  </vt:lpstr>
      <vt:lpstr>Contact us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Gall</dc:creator>
  <cp:lastModifiedBy>Rhiannon Carter</cp:lastModifiedBy>
  <cp:revision>83</cp:revision>
  <dcterms:created xsi:type="dcterms:W3CDTF">2024-05-01T15:59:53Z</dcterms:created>
  <dcterms:modified xsi:type="dcterms:W3CDTF">2026-06-10T11:13:23Z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0x01010035AAB6FA8C5AC94F91705EF1E47C84C5</vt:lpwstr>
  </property>
  <property fmtid="{D5CDD505-2E9C-101B-9397-08002B2CF9AE}" pid="3" name="MediaServiceImageTags">
    <vt:lpwstr/>
  </property>
</Properties>
</file>